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9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7" r:id="rId33"/>
  </p:sldIdLst>
  <p:sldSz cx="7556500" cy="10693400"/>
  <p:notesSz cx="6858000" cy="9144000"/>
  <p:embeddedFontLst>
    <p:embeddedFont>
      <p:font typeface="Roya" panose="00000400000000000000" pitchFamily="2" charset="-78"/>
      <p:regular r:id="rId34"/>
      <p:bold r:id="rId35"/>
    </p:embeddedFont>
    <p:embeddedFont>
      <p:font typeface="DM Sans" panose="020B0604020202020204" charset="0"/>
      <p:regular r:id="rId36"/>
    </p:embeddedFont>
    <p:embeddedFont>
      <p:font typeface="Bricolage Grotesque" panose="020B0604020202020204" charset="0"/>
      <p:regular r:id="rId37"/>
    </p:embeddedFont>
    <p:embeddedFont>
      <p:font typeface="DM Sans Bold" panose="020B0604020202020204" charset="0"/>
      <p:regular r:id="rId38"/>
    </p:embeddedFont>
    <p:embeddedFont>
      <p:font typeface="Inter Bold" panose="020B0604020202020204" charset="0"/>
      <p:regular r:id="rId39"/>
    </p:embeddedFont>
    <p:embeddedFont>
      <p:font typeface="Shabnam" panose="020B0604020202020204" charset="0"/>
      <p:regular r:id="rId40"/>
      <p:bold r:id="rId41"/>
    </p:embeddedFont>
    <p:embeddedFont>
      <p:font typeface="Canva Sans" panose="020B0604020202020204" charset="0"/>
      <p:regular r:id="rId42"/>
    </p:embeddedFont>
    <p:embeddedFont>
      <p:font typeface="Calibri" panose="020F0502020204030204" pitchFamily="34" charset="0"/>
      <p:regular r:id="rId43"/>
      <p:bold r:id="rId44"/>
      <p:italic r:id="rId45"/>
      <p:boldItalic r:id="rId46"/>
    </p:embeddedFont>
    <p:embeddedFont>
      <p:font typeface="Vazir" panose="020B0603030804020204" pitchFamily="34" charset="-78"/>
      <p:regular r:id="rId47"/>
      <p:bold r:id="rId48"/>
    </p:embeddedFont>
    <p:embeddedFont>
      <p:font typeface="Inter" panose="020B0604020202020204" charset="0"/>
      <p:regular r:id="rId49"/>
    </p:embeddedFont>
    <p:embeddedFont>
      <p:font typeface="Bricolage Grotesque Bold" panose="020B0604020202020204" charset="0"/>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47" autoAdjust="0"/>
    <p:restoredTop sz="94622" autoAdjust="0"/>
  </p:normalViewPr>
  <p:slideViewPr>
    <p:cSldViewPr>
      <p:cViewPr varScale="1">
        <p:scale>
          <a:sx n="51" d="100"/>
          <a:sy n="51" d="100"/>
        </p:scale>
        <p:origin x="571"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font" Target="fonts/font1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5.fntdata"/><Relationship Id="rId46"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font" Target="fonts/font1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2.png"/><Relationship Id="rId7" Type="http://schemas.openxmlformats.org/officeDocument/2006/relationships/image" Target="../media/image69.svg"/><Relationship Id="rId12"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73.svg"/><Relationship Id="rId5" Type="http://schemas.openxmlformats.org/officeDocument/2006/relationships/image" Target="../media/image67.svg"/><Relationship Id="rId10" Type="http://schemas.openxmlformats.org/officeDocument/2006/relationships/image" Target="../media/image59.png"/><Relationship Id="rId4" Type="http://schemas.openxmlformats.org/officeDocument/2006/relationships/image" Target="../media/image56.png"/><Relationship Id="rId9" Type="http://schemas.openxmlformats.org/officeDocument/2006/relationships/image" Target="../media/image7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34A85"/>
        </a:solidFill>
        <a:effectLst/>
      </p:bgPr>
    </p:bg>
    <p:spTree>
      <p:nvGrpSpPr>
        <p:cNvPr id="1" name=""/>
        <p:cNvGrpSpPr/>
        <p:nvPr/>
      </p:nvGrpSpPr>
      <p:grpSpPr>
        <a:xfrm>
          <a:off x="0" y="0"/>
          <a:ext cx="0" cy="0"/>
          <a:chOff x="0" y="0"/>
          <a:chExt cx="0" cy="0"/>
        </a:xfrm>
      </p:grpSpPr>
      <p:sp>
        <p:nvSpPr>
          <p:cNvPr id="2" name="Freeform 2"/>
          <p:cNvSpPr/>
          <p:nvPr/>
        </p:nvSpPr>
        <p:spPr>
          <a:xfrm flipH="1" flipV="1">
            <a:off x="-210675" y="6364931"/>
            <a:ext cx="4476645" cy="6305133"/>
          </a:xfrm>
          <a:custGeom>
            <a:avLst/>
            <a:gdLst/>
            <a:ahLst/>
            <a:cxnLst/>
            <a:rect l="l" t="t" r="r" b="b"/>
            <a:pathLst>
              <a:path w="4476645" h="6305133">
                <a:moveTo>
                  <a:pt x="4476645" y="6305133"/>
                </a:moveTo>
                <a:lnTo>
                  <a:pt x="0" y="6305133"/>
                </a:lnTo>
                <a:lnTo>
                  <a:pt x="0" y="0"/>
                </a:lnTo>
                <a:lnTo>
                  <a:pt x="4476645" y="0"/>
                </a:lnTo>
                <a:lnTo>
                  <a:pt x="4476645" y="6305133"/>
                </a:lnTo>
                <a:close/>
              </a:path>
            </a:pathLst>
          </a:custGeom>
          <a:blipFill>
            <a:blip r:embed="rId2"/>
            <a:stretch>
              <a:fillRect/>
            </a:stretch>
          </a:blipFill>
        </p:spPr>
      </p:sp>
      <p:sp>
        <p:nvSpPr>
          <p:cNvPr id="3" name="Freeform 3"/>
          <p:cNvSpPr/>
          <p:nvPr/>
        </p:nvSpPr>
        <p:spPr>
          <a:xfrm>
            <a:off x="498994" y="-3914320"/>
            <a:ext cx="7355691" cy="10910825"/>
          </a:xfrm>
          <a:custGeom>
            <a:avLst/>
            <a:gdLst/>
            <a:ahLst/>
            <a:cxnLst/>
            <a:rect l="l" t="t" r="r" b="b"/>
            <a:pathLst>
              <a:path w="7355691" h="10910825">
                <a:moveTo>
                  <a:pt x="0" y="0"/>
                </a:moveTo>
                <a:lnTo>
                  <a:pt x="7355691" y="0"/>
                </a:lnTo>
                <a:lnTo>
                  <a:pt x="7355691" y="10910824"/>
                </a:lnTo>
                <a:lnTo>
                  <a:pt x="0" y="10910824"/>
                </a:lnTo>
                <a:lnTo>
                  <a:pt x="0" y="0"/>
                </a:lnTo>
                <a:close/>
              </a:path>
            </a:pathLst>
          </a:custGeom>
          <a:blipFill>
            <a:blip r:embed="rId3"/>
            <a:stretch>
              <a:fillRect l="-5315"/>
            </a:stretch>
          </a:blipFill>
        </p:spPr>
      </p:sp>
      <p:sp>
        <p:nvSpPr>
          <p:cNvPr id="4" name="Freeform 4"/>
          <p:cNvSpPr/>
          <p:nvPr/>
        </p:nvSpPr>
        <p:spPr>
          <a:xfrm>
            <a:off x="343894" y="1348390"/>
            <a:ext cx="4181614" cy="4181614"/>
          </a:xfrm>
          <a:custGeom>
            <a:avLst/>
            <a:gdLst/>
            <a:ahLst/>
            <a:cxnLst/>
            <a:rect l="l" t="t" r="r" b="b"/>
            <a:pathLst>
              <a:path w="4181614" h="4181614">
                <a:moveTo>
                  <a:pt x="0" y="0"/>
                </a:moveTo>
                <a:lnTo>
                  <a:pt x="4181614" y="0"/>
                </a:lnTo>
                <a:lnTo>
                  <a:pt x="4181614" y="4181614"/>
                </a:lnTo>
                <a:lnTo>
                  <a:pt x="0" y="4181614"/>
                </a:lnTo>
                <a:lnTo>
                  <a:pt x="0" y="0"/>
                </a:lnTo>
                <a:close/>
              </a:path>
            </a:pathLst>
          </a:custGeom>
          <a:blipFill>
            <a:blip r:embed="rId4"/>
            <a:stretch>
              <a:fillRect/>
            </a:stretch>
          </a:blipFill>
        </p:spPr>
      </p:sp>
      <p:sp>
        <p:nvSpPr>
          <p:cNvPr id="5" name="TextBox 5"/>
          <p:cNvSpPr txBox="1"/>
          <p:nvPr/>
        </p:nvSpPr>
        <p:spPr>
          <a:xfrm>
            <a:off x="884401" y="5634779"/>
            <a:ext cx="6229364" cy="740395"/>
          </a:xfrm>
          <a:prstGeom prst="rect">
            <a:avLst/>
          </a:prstGeom>
        </p:spPr>
        <p:txBody>
          <a:bodyPr lIns="0" tIns="0" rIns="0" bIns="0" rtlCol="0" anchor="t">
            <a:spAutoFit/>
          </a:bodyPr>
          <a:lstStyle/>
          <a:p>
            <a:pPr algn="r" rtl="1">
              <a:lnSpc>
                <a:spcPts val="5496"/>
              </a:lnSpc>
            </a:pPr>
            <a:r>
              <a:rPr lang="ar-EG" sz="5496" b="1" spc="-164" dirty="0">
                <a:solidFill>
                  <a:srgbClr val="FFFFFF"/>
                </a:solidFill>
                <a:latin typeface="Bricolage Grotesque Bold"/>
                <a:ea typeface="Bricolage Grotesque Bold"/>
                <a:cs typeface="Roya" panose="00000400000000000000" pitchFamily="2" charset="-78"/>
                <a:sym typeface="Bricolage Grotesque Bold"/>
                <a:rtl/>
              </a:rPr>
              <a:t>انتقال سیال البرز </a:t>
            </a:r>
          </a:p>
        </p:txBody>
      </p:sp>
      <p:sp>
        <p:nvSpPr>
          <p:cNvPr id="6" name="TextBox 6"/>
          <p:cNvSpPr txBox="1"/>
          <p:nvPr/>
        </p:nvSpPr>
        <p:spPr>
          <a:xfrm>
            <a:off x="1875742" y="6608520"/>
            <a:ext cx="4928258" cy="387985"/>
          </a:xfrm>
          <a:prstGeom prst="rect">
            <a:avLst/>
          </a:prstGeom>
        </p:spPr>
        <p:txBody>
          <a:bodyPr lIns="0" tIns="0" rIns="0" bIns="0" rtlCol="0" anchor="t">
            <a:spAutoFit/>
          </a:bodyPr>
          <a:lstStyle/>
          <a:p>
            <a:pPr algn="r" rtl="1">
              <a:lnSpc>
                <a:spcPts val="2899"/>
              </a:lnSpc>
            </a:pPr>
            <a:r>
              <a:rPr lang="ar-EG" sz="2899" dirty="0">
                <a:solidFill>
                  <a:srgbClr val="FFFFFF"/>
                </a:solidFill>
                <a:latin typeface="Bricolage Grotesque"/>
                <a:ea typeface="Bricolage Grotesque"/>
                <a:cs typeface="Roya" panose="00000400000000000000" pitchFamily="2" charset="-78"/>
                <a:sym typeface="Bricolage Grotesque"/>
                <a:rtl/>
              </a:rPr>
              <a:t>نبض جریان صنعت </a:t>
            </a:r>
          </a:p>
        </p:txBody>
      </p:sp>
      <p:sp>
        <p:nvSpPr>
          <p:cNvPr id="7" name="TextBox 7"/>
          <p:cNvSpPr txBox="1"/>
          <p:nvPr/>
        </p:nvSpPr>
        <p:spPr>
          <a:xfrm>
            <a:off x="5085688" y="943259"/>
            <a:ext cx="1718312" cy="308609"/>
          </a:xfrm>
          <a:prstGeom prst="rect">
            <a:avLst/>
          </a:prstGeom>
        </p:spPr>
        <p:txBody>
          <a:bodyPr lIns="0" tIns="0" rIns="0" bIns="0" rtlCol="0" anchor="t">
            <a:spAutoFit/>
          </a:bodyPr>
          <a:lstStyle/>
          <a:p>
            <a:pPr algn="r">
              <a:lnSpc>
                <a:spcPts val="2399"/>
              </a:lnSpc>
            </a:pPr>
            <a:r>
              <a:rPr lang="en-US" sz="2399" b="1">
                <a:solidFill>
                  <a:srgbClr val="FFFFFF"/>
                </a:solidFill>
                <a:latin typeface="Inter Bold"/>
                <a:ea typeface="Inter Bold"/>
                <a:cs typeface="Inter Bold"/>
                <a:sym typeface="Inter Bold"/>
              </a:rPr>
              <a:t>2026</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E439D"/>
        </a:solidFill>
        <a:effectLst/>
      </p:bgPr>
    </p:bg>
    <p:spTree>
      <p:nvGrpSpPr>
        <p:cNvPr id="1" name=""/>
        <p:cNvGrpSpPr/>
        <p:nvPr/>
      </p:nvGrpSpPr>
      <p:grpSpPr>
        <a:xfrm>
          <a:off x="0" y="0"/>
          <a:ext cx="0" cy="0"/>
          <a:chOff x="0" y="0"/>
          <a:chExt cx="0" cy="0"/>
        </a:xfrm>
      </p:grpSpPr>
      <p:sp>
        <p:nvSpPr>
          <p:cNvPr id="2" name="TextBox 2"/>
          <p:cNvSpPr txBox="1"/>
          <p:nvPr/>
        </p:nvSpPr>
        <p:spPr>
          <a:xfrm>
            <a:off x="200961" y="1693975"/>
            <a:ext cx="5013126" cy="740395"/>
          </a:xfrm>
          <a:prstGeom prst="rect">
            <a:avLst/>
          </a:prstGeom>
        </p:spPr>
        <p:txBody>
          <a:bodyPr lIns="0" tIns="0" rIns="0" bIns="0" rtlCol="0" anchor="t">
            <a:spAutoFit/>
          </a:bodyPr>
          <a:lstStyle/>
          <a:p>
            <a:pPr algn="r" rtl="1">
              <a:lnSpc>
                <a:spcPts val="5496"/>
              </a:lnSpc>
            </a:pPr>
            <a:r>
              <a:rPr lang="ar-EG" sz="4800" b="1" spc="-164" dirty="0">
                <a:solidFill>
                  <a:srgbClr val="FFFFFF"/>
                </a:solidFill>
                <a:latin typeface="Bricolage Grotesque Bold"/>
                <a:ea typeface="Bricolage Grotesque Bold"/>
                <a:cs typeface="Roya" panose="00000400000000000000" pitchFamily="2" charset="-78"/>
                <a:sym typeface="Bricolage Grotesque Bold"/>
                <a:rtl/>
              </a:rPr>
              <a:t>انتقال سیال البرز </a:t>
            </a:r>
          </a:p>
        </p:txBody>
      </p:sp>
      <p:sp>
        <p:nvSpPr>
          <p:cNvPr id="3" name="TextBox 3"/>
          <p:cNvSpPr txBox="1"/>
          <p:nvPr/>
        </p:nvSpPr>
        <p:spPr>
          <a:xfrm>
            <a:off x="5368470" y="3152127"/>
            <a:ext cx="3889097" cy="240450"/>
          </a:xfrm>
          <a:prstGeom prst="rect">
            <a:avLst/>
          </a:prstGeom>
        </p:spPr>
        <p:txBody>
          <a:bodyPr lIns="0" tIns="0" rIns="0" bIns="0" rtlCol="0" anchor="t">
            <a:spAutoFit/>
          </a:bodyPr>
          <a:lstStyle/>
          <a:p>
            <a:pPr marL="0" marR="0" lvl="0" indent="0" algn="l" defTabSz="914400" rtl="0" eaLnBrk="1" fontAlgn="auto" latinLnBrk="0" hangingPunct="1">
              <a:lnSpc>
                <a:spcPts val="1679"/>
              </a:lnSpc>
              <a:spcBef>
                <a:spcPts val="0"/>
              </a:spcBef>
              <a:spcAft>
                <a:spcPts val="0"/>
              </a:spcAft>
              <a:buClrTx/>
              <a:buSzTx/>
              <a:buFontTx/>
              <a:buNone/>
              <a:tabLst/>
              <a:defRPr/>
            </a:pPr>
            <a:r>
              <a:rPr kumimoji="0" lang="fa-IR" sz="2000" b="1" i="0" u="none" strike="noStrike" kern="1200" cap="none" spc="0" normalizeH="0" baseline="0" noProof="0" dirty="0" smtClean="0">
                <a:ln>
                  <a:noFill/>
                </a:ln>
                <a:solidFill>
                  <a:srgbClr val="FFFFFF"/>
                </a:solidFill>
                <a:effectLst/>
                <a:uLnTx/>
                <a:uFillTx/>
                <a:latin typeface="DM Sans"/>
                <a:ea typeface="DM Sans"/>
                <a:cs typeface="Roya" panose="00000400000000000000" pitchFamily="2" charset="-78"/>
                <a:sym typeface="DM Sans"/>
              </a:rPr>
              <a:t>معرفی شرکت </a:t>
            </a:r>
            <a:endParaRPr kumimoji="0" lang="en-US" sz="2000" b="1" i="0" u="none" strike="noStrike" kern="1200" cap="none" spc="0" normalizeH="0" baseline="0" noProof="0" dirty="0">
              <a:ln>
                <a:noFill/>
              </a:ln>
              <a:solidFill>
                <a:srgbClr val="FFFFFF"/>
              </a:solidFill>
              <a:effectLst/>
              <a:uLnTx/>
              <a:uFillTx/>
              <a:latin typeface="DM Sans"/>
              <a:ea typeface="DM Sans"/>
              <a:cs typeface="Roya" panose="00000400000000000000" pitchFamily="2" charset="-78"/>
              <a:sym typeface="DM Sans"/>
            </a:endParaRPr>
          </a:p>
        </p:txBody>
      </p:sp>
      <p:sp>
        <p:nvSpPr>
          <p:cNvPr id="4" name="TextBox 4"/>
          <p:cNvSpPr txBox="1"/>
          <p:nvPr/>
        </p:nvSpPr>
        <p:spPr>
          <a:xfrm>
            <a:off x="860192" y="3058566"/>
            <a:ext cx="502116" cy="349250"/>
          </a:xfrm>
          <a:prstGeom prst="rect">
            <a:avLst/>
          </a:prstGeom>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fa-IR" sz="2000" b="1" i="0" u="none" strike="noStrike" kern="1200" cap="none" spc="0" normalizeH="0" baseline="0" noProof="0" dirty="0" smtClean="0">
                <a:ln>
                  <a:noFill/>
                </a:ln>
                <a:solidFill>
                  <a:srgbClr val="B1D5E6"/>
                </a:solidFill>
                <a:effectLst/>
                <a:uLnTx/>
                <a:uFillTx/>
                <a:latin typeface="DM Sans Bold"/>
                <a:ea typeface="DM Sans Bold"/>
                <a:cs typeface="DM Sans Bold"/>
                <a:sym typeface="DM Sans Bold"/>
              </a:rPr>
              <a:t>02</a:t>
            </a:r>
            <a:endParaRPr kumimoji="0" lang="en-US" sz="2000" b="1" i="0" u="none" strike="noStrike" kern="1200" cap="none" spc="0" normalizeH="0" baseline="0" noProof="0" dirty="0">
              <a:ln>
                <a:noFill/>
              </a:ln>
              <a:solidFill>
                <a:srgbClr val="B1D5E6"/>
              </a:solidFill>
              <a:effectLst/>
              <a:uLnTx/>
              <a:uFillTx/>
              <a:latin typeface="DM Sans Bold"/>
              <a:ea typeface="DM Sans Bold"/>
              <a:cs typeface="DM Sans Bold"/>
              <a:sym typeface="DM Sans Bold"/>
            </a:endParaRPr>
          </a:p>
        </p:txBody>
      </p:sp>
      <p:sp>
        <p:nvSpPr>
          <p:cNvPr id="5" name="AutoShape 5"/>
          <p:cNvSpPr/>
          <p:nvPr/>
        </p:nvSpPr>
        <p:spPr>
          <a:xfrm flipV="1">
            <a:off x="762976" y="2984586"/>
            <a:ext cx="6041024" cy="0"/>
          </a:xfrm>
          <a:prstGeom prst="line">
            <a:avLst/>
          </a:prstGeom>
          <a:ln w="9525" cap="rnd">
            <a:solidFill>
              <a:srgbClr val="FFFFFF">
                <a:alpha val="24706"/>
              </a:srgbClr>
            </a:solidFill>
            <a:prstDash val="solid"/>
            <a:headEnd type="none" w="sm" len="sm"/>
            <a:tailEnd type="none" w="sm" len="sm"/>
          </a:ln>
        </p:spPr>
      </p:sp>
      <p:grpSp>
        <p:nvGrpSpPr>
          <p:cNvPr id="6" name="Group 6"/>
          <p:cNvGrpSpPr/>
          <p:nvPr/>
        </p:nvGrpSpPr>
        <p:grpSpPr>
          <a:xfrm rot="4153440">
            <a:off x="3872693" y="4921649"/>
            <a:ext cx="290758" cy="11630386"/>
            <a:chOff x="0" y="0"/>
            <a:chExt cx="104201" cy="4168068"/>
          </a:xfrm>
        </p:grpSpPr>
        <p:sp>
          <p:nvSpPr>
            <p:cNvPr id="7" name="Freeform 7"/>
            <p:cNvSpPr/>
            <p:nvPr/>
          </p:nvSpPr>
          <p:spPr>
            <a:xfrm>
              <a:off x="0" y="0"/>
              <a:ext cx="104201" cy="4168068"/>
            </a:xfrm>
            <a:custGeom>
              <a:avLst/>
              <a:gdLst/>
              <a:ahLst/>
              <a:cxnLst/>
              <a:rect l="l" t="t" r="r" b="b"/>
              <a:pathLst>
                <a:path w="104201" h="4168068">
                  <a:moveTo>
                    <a:pt x="0" y="0"/>
                  </a:moveTo>
                  <a:lnTo>
                    <a:pt x="104201" y="0"/>
                  </a:lnTo>
                  <a:lnTo>
                    <a:pt x="104201" y="4168068"/>
                  </a:lnTo>
                  <a:lnTo>
                    <a:pt x="0" y="4168068"/>
                  </a:lnTo>
                  <a:close/>
                </a:path>
              </a:pathLst>
            </a:custGeom>
            <a:solidFill>
              <a:srgbClr val="B1D5E6"/>
            </a:solidFill>
          </p:spPr>
        </p:sp>
        <p:sp>
          <p:nvSpPr>
            <p:cNvPr id="8" name="TextBox 8"/>
            <p:cNvSpPr txBox="1"/>
            <p:nvPr/>
          </p:nvSpPr>
          <p:spPr>
            <a:xfrm>
              <a:off x="0" y="-28575"/>
              <a:ext cx="104201" cy="4196643"/>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rot="4153440">
            <a:off x="2345764" y="6907232"/>
            <a:ext cx="2905313" cy="11630386"/>
            <a:chOff x="0" y="0"/>
            <a:chExt cx="1041199" cy="4168068"/>
          </a:xfrm>
        </p:grpSpPr>
        <p:sp>
          <p:nvSpPr>
            <p:cNvPr id="10" name="Freeform 10"/>
            <p:cNvSpPr/>
            <p:nvPr/>
          </p:nvSpPr>
          <p:spPr>
            <a:xfrm>
              <a:off x="0" y="0"/>
              <a:ext cx="1041199" cy="4168068"/>
            </a:xfrm>
            <a:custGeom>
              <a:avLst/>
              <a:gdLst/>
              <a:ahLst/>
              <a:cxnLst/>
              <a:rect l="l" t="t" r="r" b="b"/>
              <a:pathLst>
                <a:path w="1041199" h="4168068">
                  <a:moveTo>
                    <a:pt x="0" y="0"/>
                  </a:moveTo>
                  <a:lnTo>
                    <a:pt x="1041199" y="0"/>
                  </a:lnTo>
                  <a:lnTo>
                    <a:pt x="1041199" y="4168068"/>
                  </a:lnTo>
                  <a:lnTo>
                    <a:pt x="0" y="4168068"/>
                  </a:lnTo>
                  <a:close/>
                </a:path>
              </a:pathLst>
            </a:custGeom>
            <a:solidFill>
              <a:srgbClr val="FFFFFF"/>
            </a:solidFill>
          </p:spPr>
        </p:sp>
        <p:sp>
          <p:nvSpPr>
            <p:cNvPr id="11" name="TextBox 11"/>
            <p:cNvSpPr txBox="1"/>
            <p:nvPr/>
          </p:nvSpPr>
          <p:spPr>
            <a:xfrm>
              <a:off x="0" y="-28575"/>
              <a:ext cx="1041199" cy="4196643"/>
            </a:xfrm>
            <a:prstGeom prst="rect">
              <a:avLst/>
            </a:prstGeom>
          </p:spPr>
          <p:txBody>
            <a:bodyPr lIns="50800" tIns="50800" rIns="50800" bIns="50800" rtlCol="0" anchor="ctr"/>
            <a:lstStyle/>
            <a:p>
              <a:pPr marL="0" marR="0" lvl="0" indent="0" algn="ctr" defTabSz="914400" rtl="0" eaLnBrk="1" fontAlgn="auto" latinLnBrk="0" hangingPunct="1">
                <a:lnSpc>
                  <a:spcPts val="167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TextBox 13"/>
          <p:cNvSpPr txBox="1"/>
          <p:nvPr/>
        </p:nvSpPr>
        <p:spPr>
          <a:xfrm>
            <a:off x="860192" y="3601294"/>
            <a:ext cx="502116" cy="349250"/>
          </a:xfrm>
          <a:prstGeom prst="rect">
            <a:avLst/>
          </a:prstGeom>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fa-IR" sz="2000" b="1" i="0" u="none" strike="noStrike" kern="1200" cap="none" spc="0" normalizeH="0" baseline="0" noProof="0" dirty="0" smtClean="0">
                <a:ln>
                  <a:noFill/>
                </a:ln>
                <a:solidFill>
                  <a:srgbClr val="B1D5E6"/>
                </a:solidFill>
                <a:effectLst/>
                <a:uLnTx/>
                <a:uFillTx/>
                <a:latin typeface="DM Sans Bold"/>
                <a:ea typeface="DM Sans Bold"/>
                <a:cs typeface="DM Sans Bold"/>
                <a:sym typeface="DM Sans Bold"/>
              </a:rPr>
              <a:t>03</a:t>
            </a:r>
            <a:endParaRPr kumimoji="0" lang="en-US" sz="2000" b="1" i="0" u="none" strike="noStrike" kern="1200" cap="none" spc="0" normalizeH="0" baseline="0" noProof="0" dirty="0">
              <a:ln>
                <a:noFill/>
              </a:ln>
              <a:solidFill>
                <a:srgbClr val="B1D5E6"/>
              </a:solidFill>
              <a:effectLst/>
              <a:uLnTx/>
              <a:uFillTx/>
              <a:latin typeface="DM Sans Bold"/>
              <a:ea typeface="DM Sans Bold"/>
              <a:cs typeface="DM Sans Bold"/>
              <a:sym typeface="DM Sans Bold"/>
            </a:endParaRPr>
          </a:p>
        </p:txBody>
      </p:sp>
      <p:sp>
        <p:nvSpPr>
          <p:cNvPr id="14" name="AutoShape 14"/>
          <p:cNvSpPr/>
          <p:nvPr/>
        </p:nvSpPr>
        <p:spPr>
          <a:xfrm>
            <a:off x="762976" y="3527314"/>
            <a:ext cx="6041024" cy="0"/>
          </a:xfrm>
          <a:prstGeom prst="line">
            <a:avLst/>
          </a:prstGeom>
          <a:ln w="9525" cap="rnd">
            <a:solidFill>
              <a:srgbClr val="FFFFFF">
                <a:alpha val="24706"/>
              </a:srgbClr>
            </a:solidFill>
            <a:prstDash val="solid"/>
            <a:headEnd type="none" w="sm" len="sm"/>
            <a:tailEnd type="none" w="sm" len="sm"/>
          </a:ln>
        </p:spPr>
      </p:sp>
      <p:sp>
        <p:nvSpPr>
          <p:cNvPr id="16" name="TextBox 16"/>
          <p:cNvSpPr txBox="1"/>
          <p:nvPr/>
        </p:nvSpPr>
        <p:spPr>
          <a:xfrm>
            <a:off x="860192" y="4130389"/>
            <a:ext cx="502116" cy="349250"/>
          </a:xfrm>
          <a:prstGeom prst="rect">
            <a:avLst/>
          </a:prstGeom>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fa-IR" sz="2000" b="1" i="0" u="none" strike="noStrike" kern="1200" cap="none" spc="0" normalizeH="0" baseline="0" noProof="0" dirty="0" smtClean="0">
                <a:ln>
                  <a:noFill/>
                </a:ln>
                <a:solidFill>
                  <a:srgbClr val="B1D5E6"/>
                </a:solidFill>
                <a:effectLst/>
                <a:uLnTx/>
                <a:uFillTx/>
                <a:latin typeface="DM Sans Bold"/>
                <a:ea typeface="DM Sans Bold"/>
                <a:cs typeface="DM Sans Bold"/>
                <a:sym typeface="DM Sans Bold"/>
              </a:rPr>
              <a:t>04</a:t>
            </a:r>
            <a:endParaRPr kumimoji="0" lang="en-US" sz="2000" b="1" i="0" u="none" strike="noStrike" kern="1200" cap="none" spc="0" normalizeH="0" baseline="0" noProof="0" dirty="0">
              <a:ln>
                <a:noFill/>
              </a:ln>
              <a:solidFill>
                <a:srgbClr val="B1D5E6"/>
              </a:solidFill>
              <a:effectLst/>
              <a:uLnTx/>
              <a:uFillTx/>
              <a:latin typeface="DM Sans Bold"/>
              <a:ea typeface="DM Sans Bold"/>
              <a:cs typeface="DM Sans Bold"/>
              <a:sym typeface="DM Sans Bold"/>
            </a:endParaRPr>
          </a:p>
        </p:txBody>
      </p:sp>
      <p:sp>
        <p:nvSpPr>
          <p:cNvPr id="17" name="AutoShape 17"/>
          <p:cNvSpPr/>
          <p:nvPr/>
        </p:nvSpPr>
        <p:spPr>
          <a:xfrm>
            <a:off x="762976" y="4070042"/>
            <a:ext cx="6041024" cy="0"/>
          </a:xfrm>
          <a:prstGeom prst="line">
            <a:avLst/>
          </a:prstGeom>
          <a:ln w="9525" cap="rnd">
            <a:solidFill>
              <a:srgbClr val="FFFFFF">
                <a:alpha val="24706"/>
              </a:srgbClr>
            </a:solidFill>
            <a:prstDash val="solid"/>
            <a:headEnd type="none" w="sm" len="sm"/>
            <a:tailEnd type="none" w="sm" len="sm"/>
          </a:ln>
        </p:spPr>
      </p:sp>
      <p:sp>
        <p:nvSpPr>
          <p:cNvPr id="19" name="TextBox 19"/>
          <p:cNvSpPr txBox="1"/>
          <p:nvPr/>
        </p:nvSpPr>
        <p:spPr>
          <a:xfrm>
            <a:off x="860192" y="4686749"/>
            <a:ext cx="502116" cy="349250"/>
          </a:xfrm>
          <a:prstGeom prst="rect">
            <a:avLst/>
          </a:prstGeom>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fa-IR" sz="2000" b="1" i="0" u="none" strike="noStrike" kern="1200" cap="none" spc="0" normalizeH="0" baseline="0" noProof="0" dirty="0" smtClean="0">
                <a:ln>
                  <a:noFill/>
                </a:ln>
                <a:solidFill>
                  <a:srgbClr val="B1D5E6"/>
                </a:solidFill>
                <a:effectLst/>
                <a:uLnTx/>
                <a:uFillTx/>
                <a:latin typeface="DM Sans Bold"/>
                <a:ea typeface="DM Sans Bold"/>
                <a:cs typeface="DM Sans Bold"/>
                <a:sym typeface="DM Sans Bold"/>
              </a:rPr>
              <a:t>05</a:t>
            </a:r>
            <a:endParaRPr kumimoji="0" lang="en-US" sz="2000" b="1" i="0" u="none" strike="noStrike" kern="1200" cap="none" spc="0" normalizeH="0" baseline="0" noProof="0" dirty="0">
              <a:ln>
                <a:noFill/>
              </a:ln>
              <a:solidFill>
                <a:srgbClr val="B1D5E6"/>
              </a:solidFill>
              <a:effectLst/>
              <a:uLnTx/>
              <a:uFillTx/>
              <a:latin typeface="DM Sans Bold"/>
              <a:ea typeface="DM Sans Bold"/>
              <a:cs typeface="DM Sans Bold"/>
              <a:sym typeface="DM Sans Bold"/>
            </a:endParaRPr>
          </a:p>
        </p:txBody>
      </p:sp>
      <p:sp>
        <p:nvSpPr>
          <p:cNvPr id="20" name="AutoShape 20"/>
          <p:cNvSpPr/>
          <p:nvPr/>
        </p:nvSpPr>
        <p:spPr>
          <a:xfrm>
            <a:off x="762976" y="4612769"/>
            <a:ext cx="6041024" cy="0"/>
          </a:xfrm>
          <a:prstGeom prst="line">
            <a:avLst/>
          </a:prstGeom>
          <a:ln w="9525" cap="rnd">
            <a:solidFill>
              <a:srgbClr val="FFFFFF">
                <a:alpha val="24706"/>
              </a:srgbClr>
            </a:solidFill>
            <a:prstDash val="solid"/>
            <a:headEnd type="none" w="sm" len="sm"/>
            <a:tailEnd type="none" w="sm" len="sm"/>
          </a:ln>
        </p:spPr>
      </p:sp>
      <p:sp>
        <p:nvSpPr>
          <p:cNvPr id="22" name="TextBox 22"/>
          <p:cNvSpPr txBox="1"/>
          <p:nvPr/>
        </p:nvSpPr>
        <p:spPr>
          <a:xfrm>
            <a:off x="860192" y="5253091"/>
            <a:ext cx="502116" cy="349250"/>
          </a:xfrm>
          <a:prstGeom prst="rect">
            <a:avLst/>
          </a:prstGeom>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fa-IR" sz="2000" b="1" i="0" u="none" strike="noStrike" kern="1200" cap="none" spc="0" normalizeH="0" baseline="0" noProof="0" dirty="0" smtClean="0">
                <a:ln>
                  <a:noFill/>
                </a:ln>
                <a:solidFill>
                  <a:srgbClr val="B1D5E6"/>
                </a:solidFill>
                <a:effectLst/>
                <a:uLnTx/>
                <a:uFillTx/>
                <a:latin typeface="DM Sans Bold"/>
                <a:ea typeface="DM Sans Bold"/>
                <a:cs typeface="DM Sans Bold"/>
                <a:sym typeface="DM Sans Bold"/>
              </a:rPr>
              <a:t>06</a:t>
            </a:r>
            <a:endParaRPr kumimoji="0" lang="en-US" sz="2000" b="1" i="0" u="none" strike="noStrike" kern="1200" cap="none" spc="0" normalizeH="0" baseline="0" noProof="0" dirty="0">
              <a:ln>
                <a:noFill/>
              </a:ln>
              <a:solidFill>
                <a:srgbClr val="B1D5E6"/>
              </a:solidFill>
              <a:effectLst/>
              <a:uLnTx/>
              <a:uFillTx/>
              <a:latin typeface="DM Sans Bold"/>
              <a:ea typeface="DM Sans Bold"/>
              <a:cs typeface="DM Sans Bold"/>
              <a:sym typeface="DM Sans Bold"/>
            </a:endParaRPr>
          </a:p>
        </p:txBody>
      </p:sp>
      <p:sp>
        <p:nvSpPr>
          <p:cNvPr id="23" name="AutoShape 23"/>
          <p:cNvSpPr/>
          <p:nvPr/>
        </p:nvSpPr>
        <p:spPr>
          <a:xfrm>
            <a:off x="762976" y="5155497"/>
            <a:ext cx="6041024" cy="0"/>
          </a:xfrm>
          <a:prstGeom prst="line">
            <a:avLst/>
          </a:prstGeom>
          <a:ln w="9525" cap="rnd">
            <a:solidFill>
              <a:srgbClr val="FFFFFF">
                <a:alpha val="24706"/>
              </a:srgbClr>
            </a:solidFill>
            <a:prstDash val="solid"/>
            <a:headEnd type="none" w="sm" len="sm"/>
            <a:tailEnd type="none" w="sm" len="sm"/>
          </a:ln>
        </p:spPr>
      </p:sp>
      <p:sp>
        <p:nvSpPr>
          <p:cNvPr id="25" name="TextBox 25"/>
          <p:cNvSpPr txBox="1"/>
          <p:nvPr/>
        </p:nvSpPr>
        <p:spPr>
          <a:xfrm>
            <a:off x="860192" y="5817288"/>
            <a:ext cx="502116" cy="349250"/>
          </a:xfrm>
          <a:prstGeom prst="rect">
            <a:avLst/>
          </a:prstGeom>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fa-IR" sz="2000" b="1" i="0" u="none" strike="noStrike" kern="1200" cap="none" spc="0" normalizeH="0" baseline="0" noProof="0" dirty="0" smtClean="0">
                <a:ln>
                  <a:noFill/>
                </a:ln>
                <a:solidFill>
                  <a:srgbClr val="B1D5E6"/>
                </a:solidFill>
                <a:effectLst/>
                <a:uLnTx/>
                <a:uFillTx/>
                <a:latin typeface="DM Sans Bold"/>
                <a:ea typeface="DM Sans Bold"/>
                <a:cs typeface="DM Sans Bold"/>
                <a:sym typeface="DM Sans Bold"/>
              </a:rPr>
              <a:t>07</a:t>
            </a:r>
            <a:endParaRPr kumimoji="0" lang="en-US" sz="2000" b="1" i="0" u="none" strike="noStrike" kern="1200" cap="none" spc="0" normalizeH="0" baseline="0" noProof="0" dirty="0">
              <a:ln>
                <a:noFill/>
              </a:ln>
              <a:solidFill>
                <a:srgbClr val="B1D5E6"/>
              </a:solidFill>
              <a:effectLst/>
              <a:uLnTx/>
              <a:uFillTx/>
              <a:latin typeface="DM Sans Bold"/>
              <a:ea typeface="DM Sans Bold"/>
              <a:cs typeface="DM Sans Bold"/>
              <a:sym typeface="DM Sans Bold"/>
            </a:endParaRPr>
          </a:p>
        </p:txBody>
      </p:sp>
      <p:sp>
        <p:nvSpPr>
          <p:cNvPr id="26" name="AutoShape 26"/>
          <p:cNvSpPr/>
          <p:nvPr/>
        </p:nvSpPr>
        <p:spPr>
          <a:xfrm>
            <a:off x="762976" y="5698225"/>
            <a:ext cx="6041024" cy="0"/>
          </a:xfrm>
          <a:prstGeom prst="line">
            <a:avLst/>
          </a:prstGeom>
          <a:ln w="9525" cap="rnd">
            <a:solidFill>
              <a:srgbClr val="FFFFFF">
                <a:alpha val="24706"/>
              </a:srgbClr>
            </a:solidFill>
            <a:prstDash val="solid"/>
            <a:headEnd type="none" w="sm" len="sm"/>
            <a:tailEnd type="none" w="sm" len="sm"/>
          </a:ln>
        </p:spPr>
      </p:sp>
      <p:sp>
        <p:nvSpPr>
          <p:cNvPr id="28" name="TextBox 28"/>
          <p:cNvSpPr txBox="1"/>
          <p:nvPr/>
        </p:nvSpPr>
        <p:spPr>
          <a:xfrm>
            <a:off x="860192" y="6315369"/>
            <a:ext cx="502116" cy="349250"/>
          </a:xfrm>
          <a:prstGeom prst="rect">
            <a:avLst/>
          </a:prstGeom>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fa-IR" sz="2000" b="1" i="0" u="none" strike="noStrike" kern="1200" cap="none" spc="0" normalizeH="0" baseline="0" noProof="0" dirty="0" smtClean="0">
                <a:ln>
                  <a:noFill/>
                </a:ln>
                <a:solidFill>
                  <a:srgbClr val="B1D5E6"/>
                </a:solidFill>
                <a:effectLst/>
                <a:uLnTx/>
                <a:uFillTx/>
                <a:latin typeface="DM Sans Bold"/>
                <a:ea typeface="DM Sans Bold"/>
                <a:cs typeface="DM Sans Bold"/>
                <a:sym typeface="DM Sans Bold"/>
              </a:rPr>
              <a:t>08</a:t>
            </a:r>
            <a:endParaRPr kumimoji="0" lang="en-US" sz="2000" b="1" i="0" u="none" strike="noStrike" kern="1200" cap="none" spc="0" normalizeH="0" baseline="0" noProof="0" dirty="0">
              <a:ln>
                <a:noFill/>
              </a:ln>
              <a:solidFill>
                <a:srgbClr val="B1D5E6"/>
              </a:solidFill>
              <a:effectLst/>
              <a:uLnTx/>
              <a:uFillTx/>
              <a:latin typeface="DM Sans Bold"/>
              <a:ea typeface="DM Sans Bold"/>
              <a:cs typeface="DM Sans Bold"/>
              <a:sym typeface="DM Sans Bold"/>
            </a:endParaRPr>
          </a:p>
        </p:txBody>
      </p:sp>
      <p:sp>
        <p:nvSpPr>
          <p:cNvPr id="29" name="AutoShape 29"/>
          <p:cNvSpPr/>
          <p:nvPr/>
        </p:nvSpPr>
        <p:spPr>
          <a:xfrm>
            <a:off x="762976" y="6240953"/>
            <a:ext cx="6041024" cy="0"/>
          </a:xfrm>
          <a:prstGeom prst="line">
            <a:avLst/>
          </a:prstGeom>
          <a:ln w="9525" cap="rnd">
            <a:solidFill>
              <a:srgbClr val="FFFFFF">
                <a:alpha val="24706"/>
              </a:srgbClr>
            </a:solidFill>
            <a:prstDash val="solid"/>
            <a:headEnd type="none" w="sm" len="sm"/>
            <a:tailEnd type="none" w="sm" len="sm"/>
          </a:ln>
        </p:spPr>
      </p:sp>
      <p:sp>
        <p:nvSpPr>
          <p:cNvPr id="31" name="TextBox 31"/>
          <p:cNvSpPr txBox="1"/>
          <p:nvPr/>
        </p:nvSpPr>
        <p:spPr>
          <a:xfrm>
            <a:off x="860192" y="6845054"/>
            <a:ext cx="502116" cy="349250"/>
          </a:xfrm>
          <a:prstGeom prst="rect">
            <a:avLst/>
          </a:prstGeom>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fa-IR" sz="2000" b="1" i="0" u="none" strike="noStrike" kern="1200" cap="none" spc="0" normalizeH="0" baseline="0" noProof="0" dirty="0" smtClean="0">
                <a:ln>
                  <a:noFill/>
                </a:ln>
                <a:solidFill>
                  <a:srgbClr val="B1D5E6"/>
                </a:solidFill>
                <a:effectLst/>
                <a:uLnTx/>
                <a:uFillTx/>
                <a:latin typeface="DM Sans Bold"/>
                <a:ea typeface="DM Sans Bold"/>
                <a:cs typeface="DM Sans Bold"/>
                <a:sym typeface="DM Sans Bold"/>
              </a:rPr>
              <a:t>15</a:t>
            </a:r>
            <a:endParaRPr kumimoji="0" lang="en-US" sz="2000" b="1" i="0" u="none" strike="noStrike" kern="1200" cap="none" spc="0" normalizeH="0" baseline="0" noProof="0" dirty="0">
              <a:ln>
                <a:noFill/>
              </a:ln>
              <a:solidFill>
                <a:srgbClr val="B1D5E6"/>
              </a:solidFill>
              <a:effectLst/>
              <a:uLnTx/>
              <a:uFillTx/>
              <a:latin typeface="DM Sans Bold"/>
              <a:ea typeface="DM Sans Bold"/>
              <a:cs typeface="DM Sans Bold"/>
              <a:sym typeface="DM Sans Bold"/>
            </a:endParaRPr>
          </a:p>
        </p:txBody>
      </p:sp>
      <p:sp>
        <p:nvSpPr>
          <p:cNvPr id="32" name="AutoShape 32"/>
          <p:cNvSpPr/>
          <p:nvPr/>
        </p:nvSpPr>
        <p:spPr>
          <a:xfrm>
            <a:off x="762976" y="6783681"/>
            <a:ext cx="6041024" cy="0"/>
          </a:xfrm>
          <a:prstGeom prst="line">
            <a:avLst/>
          </a:prstGeom>
          <a:ln w="9525" cap="rnd">
            <a:solidFill>
              <a:srgbClr val="FFFFFF">
                <a:alpha val="24706"/>
              </a:srgbClr>
            </a:solidFill>
            <a:prstDash val="solid"/>
            <a:headEnd type="none" w="sm" len="sm"/>
            <a:tailEnd type="none" w="sm" len="sm"/>
          </a:ln>
        </p:spPr>
      </p:sp>
      <p:sp>
        <p:nvSpPr>
          <p:cNvPr id="34" name="TextBox 34"/>
          <p:cNvSpPr txBox="1"/>
          <p:nvPr/>
        </p:nvSpPr>
        <p:spPr>
          <a:xfrm>
            <a:off x="828296" y="7399647"/>
            <a:ext cx="502116" cy="342594"/>
          </a:xfrm>
          <a:prstGeom prst="rect">
            <a:avLst/>
          </a:prstGeom>
        </p:spPr>
        <p:txBody>
          <a:bodyPr wrap="square"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fa-IR" sz="2000" b="1" i="0" u="none" strike="noStrike" kern="1200" cap="none" spc="0" normalizeH="0" baseline="0" noProof="0" dirty="0" smtClean="0">
                <a:ln>
                  <a:noFill/>
                </a:ln>
                <a:solidFill>
                  <a:srgbClr val="B1D5E6"/>
                </a:solidFill>
                <a:effectLst/>
                <a:uLnTx/>
                <a:uFillTx/>
                <a:latin typeface="DM Sans Bold"/>
                <a:ea typeface="DM Sans Bold"/>
                <a:cs typeface="DM Sans Bold"/>
                <a:sym typeface="DM Sans Bold"/>
              </a:rPr>
              <a:t>23</a:t>
            </a:r>
            <a:endParaRPr kumimoji="0" lang="en-US" sz="2000" b="1" i="0" u="none" strike="noStrike" kern="1200" cap="none" spc="0" normalizeH="0" baseline="0" noProof="0" dirty="0">
              <a:ln>
                <a:noFill/>
              </a:ln>
              <a:solidFill>
                <a:srgbClr val="B1D5E6"/>
              </a:solidFill>
              <a:effectLst/>
              <a:uLnTx/>
              <a:uFillTx/>
              <a:latin typeface="DM Sans Bold"/>
              <a:ea typeface="DM Sans Bold"/>
              <a:cs typeface="DM Sans Bold"/>
              <a:sym typeface="DM Sans Bold"/>
            </a:endParaRPr>
          </a:p>
        </p:txBody>
      </p:sp>
      <p:sp>
        <p:nvSpPr>
          <p:cNvPr id="35" name="AutoShape 35"/>
          <p:cNvSpPr/>
          <p:nvPr/>
        </p:nvSpPr>
        <p:spPr>
          <a:xfrm>
            <a:off x="777908" y="7265254"/>
            <a:ext cx="6041024" cy="0"/>
          </a:xfrm>
          <a:prstGeom prst="line">
            <a:avLst/>
          </a:prstGeom>
          <a:ln w="9525" cap="rnd">
            <a:solidFill>
              <a:srgbClr val="FFFFFF">
                <a:alpha val="24706"/>
              </a:srgbClr>
            </a:solidFill>
            <a:prstDash val="solid"/>
            <a:headEnd type="none" w="sm" len="sm"/>
            <a:tailEnd type="none" w="sm" len="sm"/>
          </a:ln>
        </p:spPr>
      </p:sp>
      <p:sp>
        <p:nvSpPr>
          <p:cNvPr id="37" name="TextBox 37"/>
          <p:cNvSpPr txBox="1"/>
          <p:nvPr/>
        </p:nvSpPr>
        <p:spPr>
          <a:xfrm>
            <a:off x="831063" y="8000509"/>
            <a:ext cx="502116" cy="349250"/>
          </a:xfrm>
          <a:prstGeom prst="rect">
            <a:avLst/>
          </a:prstGeom>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fa-IR" sz="2000" b="1" i="0" u="none" strike="noStrike" kern="1200" cap="none" spc="0" normalizeH="0" baseline="0" noProof="0" dirty="0" smtClean="0">
                <a:ln>
                  <a:noFill/>
                </a:ln>
                <a:solidFill>
                  <a:srgbClr val="B1D5E6"/>
                </a:solidFill>
                <a:effectLst/>
                <a:uLnTx/>
                <a:uFillTx/>
                <a:latin typeface="DM Sans Bold"/>
                <a:ea typeface="DM Sans Bold"/>
                <a:cs typeface="DM Sans Bold"/>
                <a:sym typeface="DM Sans Bold"/>
              </a:rPr>
              <a:t>24</a:t>
            </a:r>
            <a:endParaRPr kumimoji="0" lang="en-US" sz="2000" b="1" i="0" u="none" strike="noStrike" kern="1200" cap="none" spc="0" normalizeH="0" baseline="0" noProof="0" dirty="0">
              <a:ln>
                <a:noFill/>
              </a:ln>
              <a:solidFill>
                <a:srgbClr val="B1D5E6"/>
              </a:solidFill>
              <a:effectLst/>
              <a:uLnTx/>
              <a:uFillTx/>
              <a:latin typeface="DM Sans Bold"/>
              <a:ea typeface="DM Sans Bold"/>
              <a:cs typeface="DM Sans Bold"/>
              <a:sym typeface="DM Sans Bold"/>
            </a:endParaRPr>
          </a:p>
        </p:txBody>
      </p:sp>
      <p:sp>
        <p:nvSpPr>
          <p:cNvPr id="38" name="AutoShape 38"/>
          <p:cNvSpPr/>
          <p:nvPr/>
        </p:nvSpPr>
        <p:spPr>
          <a:xfrm>
            <a:off x="762976" y="7869137"/>
            <a:ext cx="6041024" cy="0"/>
          </a:xfrm>
          <a:prstGeom prst="line">
            <a:avLst/>
          </a:prstGeom>
          <a:ln w="9525" cap="rnd">
            <a:solidFill>
              <a:srgbClr val="FFFFFF">
                <a:alpha val="24706"/>
              </a:srgbClr>
            </a:solidFill>
            <a:prstDash val="solid"/>
            <a:headEnd type="none" w="sm" len="sm"/>
            <a:tailEnd type="none" w="sm" len="sm"/>
          </a:ln>
        </p:spPr>
      </p:sp>
      <p:sp>
        <p:nvSpPr>
          <p:cNvPr id="40" name="TextBox 40"/>
          <p:cNvSpPr txBox="1"/>
          <p:nvPr/>
        </p:nvSpPr>
        <p:spPr>
          <a:xfrm>
            <a:off x="828296" y="8500291"/>
            <a:ext cx="502116" cy="349250"/>
          </a:xfrm>
          <a:prstGeom prst="rect">
            <a:avLst/>
          </a:prstGeom>
        </p:spPr>
        <p:txBody>
          <a:bodyPr lIns="0" tIns="0" rIns="0" bIns="0" rtlCol="0" anchor="t">
            <a:spAutoFit/>
          </a:bodyPr>
          <a:lstStyle/>
          <a:p>
            <a:pPr marL="0" marR="0" lvl="0" indent="0" algn="r" defTabSz="914400" rtl="0" eaLnBrk="1" fontAlgn="auto" latinLnBrk="0" hangingPunct="1">
              <a:lnSpc>
                <a:spcPts val="2800"/>
              </a:lnSpc>
              <a:spcBef>
                <a:spcPts val="0"/>
              </a:spcBef>
              <a:spcAft>
                <a:spcPts val="0"/>
              </a:spcAft>
              <a:buClrTx/>
              <a:buSzTx/>
              <a:buFontTx/>
              <a:buNone/>
              <a:tabLst/>
              <a:defRPr/>
            </a:pPr>
            <a:r>
              <a:rPr kumimoji="0" lang="fa-IR" sz="2000" b="1" i="0" u="none" strike="noStrike" kern="1200" cap="none" spc="0" normalizeH="0" baseline="0" noProof="0" dirty="0" smtClean="0">
                <a:ln>
                  <a:noFill/>
                </a:ln>
                <a:solidFill>
                  <a:srgbClr val="B1D5E6"/>
                </a:solidFill>
                <a:effectLst/>
                <a:uLnTx/>
                <a:uFillTx/>
                <a:latin typeface="DM Sans Bold"/>
                <a:ea typeface="DM Sans Bold"/>
                <a:cs typeface="DM Sans Bold"/>
                <a:sym typeface="DM Sans Bold"/>
              </a:rPr>
              <a:t>31</a:t>
            </a:r>
            <a:endParaRPr kumimoji="0" lang="en-US" sz="2000" b="1" i="0" u="none" strike="noStrike" kern="1200" cap="none" spc="0" normalizeH="0" baseline="0" noProof="0" dirty="0">
              <a:ln>
                <a:noFill/>
              </a:ln>
              <a:solidFill>
                <a:srgbClr val="B1D5E6"/>
              </a:solidFill>
              <a:effectLst/>
              <a:uLnTx/>
              <a:uFillTx/>
              <a:latin typeface="DM Sans Bold"/>
              <a:ea typeface="DM Sans Bold"/>
              <a:cs typeface="DM Sans Bold"/>
              <a:sym typeface="DM Sans Bold"/>
            </a:endParaRPr>
          </a:p>
        </p:txBody>
      </p:sp>
      <p:sp>
        <p:nvSpPr>
          <p:cNvPr id="41" name="AutoShape 41"/>
          <p:cNvSpPr/>
          <p:nvPr/>
        </p:nvSpPr>
        <p:spPr>
          <a:xfrm flipV="1">
            <a:off x="762976" y="8411865"/>
            <a:ext cx="6041024" cy="0"/>
          </a:xfrm>
          <a:prstGeom prst="line">
            <a:avLst/>
          </a:prstGeom>
          <a:ln w="9525" cap="rnd">
            <a:solidFill>
              <a:srgbClr val="FFFFFF">
                <a:alpha val="24706"/>
              </a:srgbClr>
            </a:solidFill>
            <a:prstDash val="solid"/>
            <a:headEnd type="none" w="sm" len="sm"/>
            <a:tailEnd type="none" w="sm" len="sm"/>
          </a:ln>
        </p:spPr>
      </p:sp>
      <p:sp>
        <p:nvSpPr>
          <p:cNvPr id="42" name="AutoShape 42"/>
          <p:cNvSpPr/>
          <p:nvPr/>
        </p:nvSpPr>
        <p:spPr>
          <a:xfrm>
            <a:off x="762976" y="8954592"/>
            <a:ext cx="6041024" cy="0"/>
          </a:xfrm>
          <a:prstGeom prst="line">
            <a:avLst/>
          </a:prstGeom>
          <a:ln w="9525" cap="rnd">
            <a:solidFill>
              <a:srgbClr val="FFFFFF">
                <a:alpha val="24706"/>
              </a:srgbClr>
            </a:solidFill>
            <a:prstDash val="solid"/>
            <a:headEnd type="none" w="sm" len="sm"/>
            <a:tailEnd type="none" w="sm" len="sm"/>
          </a:ln>
        </p:spPr>
      </p:sp>
      <p:sp>
        <p:nvSpPr>
          <p:cNvPr id="45" name="Freeform 4"/>
          <p:cNvSpPr/>
          <p:nvPr/>
        </p:nvSpPr>
        <p:spPr>
          <a:xfrm>
            <a:off x="183725" y="231323"/>
            <a:ext cx="927525" cy="912435"/>
          </a:xfrm>
          <a:custGeom>
            <a:avLst/>
            <a:gdLst/>
            <a:ahLst/>
            <a:cxnLst/>
            <a:rect l="l" t="t" r="r" b="b"/>
            <a:pathLst>
              <a:path w="4181614" h="4181614">
                <a:moveTo>
                  <a:pt x="0" y="0"/>
                </a:moveTo>
                <a:lnTo>
                  <a:pt x="4181614" y="0"/>
                </a:lnTo>
                <a:lnTo>
                  <a:pt x="4181614" y="4181614"/>
                </a:lnTo>
                <a:lnTo>
                  <a:pt x="0" y="4181614"/>
                </a:lnTo>
                <a:lnTo>
                  <a:pt x="0" y="0"/>
                </a:lnTo>
                <a:close/>
              </a:path>
            </a:pathLst>
          </a:custGeom>
          <a:blipFill>
            <a:blip r:embed="rId2"/>
            <a:stretch>
              <a:fillRect/>
            </a:stretch>
          </a:blipFill>
        </p:spPr>
      </p:sp>
      <p:sp>
        <p:nvSpPr>
          <p:cNvPr id="46" name="Rectangle 45"/>
          <p:cNvSpPr/>
          <p:nvPr/>
        </p:nvSpPr>
        <p:spPr>
          <a:xfrm>
            <a:off x="5365749" y="3665995"/>
            <a:ext cx="1404552" cy="325089"/>
          </a:xfrm>
          <a:prstGeom prst="rect">
            <a:avLst/>
          </a:prstGeom>
        </p:spPr>
        <p:txBody>
          <a:bodyPr wrap="none">
            <a:spAutoFit/>
          </a:bodyPr>
          <a:lstStyle/>
          <a:p>
            <a:pPr lvl="0">
              <a:lnSpc>
                <a:spcPts val="1679"/>
              </a:lnSpc>
              <a:defRPr/>
            </a:pPr>
            <a:r>
              <a:rPr lang="fa-IR" b="1" dirty="0" smtClean="0">
                <a:solidFill>
                  <a:srgbClr val="FFFFFF"/>
                </a:solidFill>
                <a:latin typeface="DM Sans"/>
                <a:ea typeface="DM Sans"/>
                <a:cs typeface="Roya" panose="00000400000000000000" pitchFamily="2" charset="-78"/>
                <a:sym typeface="DM Sans"/>
              </a:rPr>
              <a:t>خدمات شرکت </a:t>
            </a:r>
            <a:endParaRPr lang="en-US" b="1" dirty="0">
              <a:solidFill>
                <a:srgbClr val="FFFFFF"/>
              </a:solidFill>
              <a:latin typeface="DM Sans"/>
              <a:ea typeface="DM Sans"/>
              <a:cs typeface="Roya" panose="00000400000000000000" pitchFamily="2" charset="-78"/>
              <a:sym typeface="DM Sans"/>
            </a:endParaRPr>
          </a:p>
        </p:txBody>
      </p:sp>
      <p:sp>
        <p:nvSpPr>
          <p:cNvPr id="47" name="Rectangle 46"/>
          <p:cNvSpPr/>
          <p:nvPr/>
        </p:nvSpPr>
        <p:spPr>
          <a:xfrm>
            <a:off x="4676807" y="4742652"/>
            <a:ext cx="2089162" cy="296235"/>
          </a:xfrm>
          <a:prstGeom prst="rect">
            <a:avLst/>
          </a:prstGeom>
        </p:spPr>
        <p:txBody>
          <a:bodyPr wrap="none">
            <a:spAutoFit/>
          </a:bodyPr>
          <a:lstStyle/>
          <a:p>
            <a:pPr algn="ctr">
              <a:lnSpc>
                <a:spcPts val="1400"/>
              </a:lnSpc>
            </a:pPr>
            <a:r>
              <a:rPr lang="ar-EG" b="1" spc="-42" dirty="0">
                <a:solidFill>
                  <a:srgbClr val="FFFFFF"/>
                </a:solidFill>
                <a:latin typeface="Bricolage Grotesque Bold"/>
                <a:ea typeface="Bricolage Grotesque Bold"/>
                <a:cs typeface="Roya" panose="00000400000000000000" pitchFamily="2" charset="-78"/>
                <a:sym typeface="Bricolage Grotesque Bold"/>
                <a:rtl/>
              </a:rPr>
              <a:t>تعمیرات و اورهال تخصصی</a:t>
            </a:r>
          </a:p>
        </p:txBody>
      </p:sp>
      <p:sp>
        <p:nvSpPr>
          <p:cNvPr id="48" name="Rectangle 47"/>
          <p:cNvSpPr/>
          <p:nvPr/>
        </p:nvSpPr>
        <p:spPr>
          <a:xfrm>
            <a:off x="4695085" y="4262262"/>
            <a:ext cx="2090637" cy="543097"/>
          </a:xfrm>
          <a:prstGeom prst="rect">
            <a:avLst/>
          </a:prstGeom>
        </p:spPr>
        <p:txBody>
          <a:bodyPr wrap="none">
            <a:spAutoFit/>
          </a:bodyPr>
          <a:lstStyle/>
          <a:p>
            <a:pPr>
              <a:lnSpc>
                <a:spcPts val="1679"/>
              </a:lnSpc>
              <a:defRPr/>
            </a:pPr>
            <a:r>
              <a:rPr lang="ar-EG" b="1" spc="-42" dirty="0">
                <a:solidFill>
                  <a:srgbClr val="FFFFFF"/>
                </a:solidFill>
                <a:latin typeface="Bricolage Grotesque Bold"/>
                <a:ea typeface="Bricolage Grotesque Bold"/>
                <a:cs typeface="Roya" panose="00000400000000000000" pitchFamily="2" charset="-78"/>
                <a:sym typeface="Bricolage Grotesque Bold"/>
                <a:rtl/>
              </a:rPr>
              <a:t>تأمین تجهیزات انتقال سیال</a:t>
            </a:r>
          </a:p>
          <a:p>
            <a:pPr lvl="0">
              <a:lnSpc>
                <a:spcPts val="1679"/>
              </a:lnSpc>
              <a:defRPr/>
            </a:pPr>
            <a:r>
              <a:rPr lang="fa-IR" b="1" dirty="0" smtClean="0">
                <a:solidFill>
                  <a:srgbClr val="FFFFFF"/>
                </a:solidFill>
                <a:latin typeface="DM Sans"/>
                <a:ea typeface="DM Sans"/>
                <a:cs typeface="Roya" panose="00000400000000000000" pitchFamily="2" charset="-78"/>
                <a:sym typeface="DM Sans"/>
              </a:rPr>
              <a:t> </a:t>
            </a:r>
            <a:endParaRPr lang="en-US" b="1" dirty="0">
              <a:solidFill>
                <a:srgbClr val="FFFFFF"/>
              </a:solidFill>
              <a:latin typeface="DM Sans"/>
              <a:ea typeface="DM Sans"/>
              <a:cs typeface="Roya" panose="00000400000000000000" pitchFamily="2" charset="-78"/>
              <a:sym typeface="DM Sans"/>
            </a:endParaRPr>
          </a:p>
        </p:txBody>
      </p:sp>
      <p:sp>
        <p:nvSpPr>
          <p:cNvPr id="49" name="Rectangle 48"/>
          <p:cNvSpPr/>
          <p:nvPr/>
        </p:nvSpPr>
        <p:spPr>
          <a:xfrm>
            <a:off x="3550930" y="5218724"/>
            <a:ext cx="3253070" cy="369332"/>
          </a:xfrm>
          <a:prstGeom prst="rect">
            <a:avLst/>
          </a:prstGeom>
        </p:spPr>
        <p:txBody>
          <a:bodyPr wrap="none">
            <a:spAutoFit/>
          </a:bodyPr>
          <a:lstStyle/>
          <a:p>
            <a:pPr algn="ctr"/>
            <a:r>
              <a:rPr lang="ar-EG" b="1" spc="-39" dirty="0">
                <a:solidFill>
                  <a:srgbClr val="FFFFFF"/>
                </a:solidFill>
                <a:latin typeface="Bricolage Grotesque Bold"/>
                <a:ea typeface="Bricolage Grotesque Bold"/>
                <a:cs typeface="Roya" panose="00000400000000000000" pitchFamily="2" charset="-78"/>
                <a:sym typeface="Bricolage Grotesque Bold"/>
                <a:rtl/>
              </a:rPr>
              <a:t>مهندسی معکوس و ساخت قطعات سفارشی</a:t>
            </a:r>
          </a:p>
        </p:txBody>
      </p:sp>
      <p:sp>
        <p:nvSpPr>
          <p:cNvPr id="50" name="Rectangle 49"/>
          <p:cNvSpPr/>
          <p:nvPr/>
        </p:nvSpPr>
        <p:spPr>
          <a:xfrm>
            <a:off x="2672145" y="5829065"/>
            <a:ext cx="4173515" cy="369332"/>
          </a:xfrm>
          <a:prstGeom prst="rect">
            <a:avLst/>
          </a:prstGeom>
        </p:spPr>
        <p:txBody>
          <a:bodyPr wrap="none">
            <a:spAutoFit/>
          </a:bodyPr>
          <a:lstStyle/>
          <a:p>
            <a:pPr algn="ctr"/>
            <a:r>
              <a:rPr lang="ar-EG" b="1" spc="-39" dirty="0">
                <a:solidFill>
                  <a:srgbClr val="FFFFFF"/>
                </a:solidFill>
                <a:latin typeface="Bricolage Grotesque Bold"/>
                <a:ea typeface="Bricolage Grotesque Bold"/>
                <a:cs typeface="Roya" panose="00000400000000000000" pitchFamily="2" charset="-78"/>
                <a:sym typeface="Bricolage Grotesque Bold"/>
                <a:rtl/>
              </a:rPr>
              <a:t>تحلیل، طراحی و ساخت سیستم‌های سفارشی انتقال سیال</a:t>
            </a:r>
          </a:p>
        </p:txBody>
      </p:sp>
      <p:sp>
        <p:nvSpPr>
          <p:cNvPr id="51" name="Rectangle 50"/>
          <p:cNvSpPr/>
          <p:nvPr/>
        </p:nvSpPr>
        <p:spPr>
          <a:xfrm>
            <a:off x="3773755" y="6366341"/>
            <a:ext cx="2994731" cy="325089"/>
          </a:xfrm>
          <a:prstGeom prst="rect">
            <a:avLst/>
          </a:prstGeom>
        </p:spPr>
        <p:txBody>
          <a:bodyPr wrap="none">
            <a:spAutoFit/>
          </a:bodyPr>
          <a:lstStyle/>
          <a:p>
            <a:pPr lvl="0">
              <a:lnSpc>
                <a:spcPts val="1679"/>
              </a:lnSpc>
              <a:defRPr/>
            </a:pPr>
            <a:r>
              <a:rPr lang="fa-IR" b="1" dirty="0" smtClean="0">
                <a:solidFill>
                  <a:srgbClr val="FFFFFF"/>
                </a:solidFill>
                <a:latin typeface="DM Sans"/>
                <a:ea typeface="DM Sans"/>
                <a:cs typeface="Roya" panose="00000400000000000000" pitchFamily="2" charset="-78"/>
                <a:sym typeface="DM Sans"/>
              </a:rPr>
              <a:t>نمونه خدمات و پروژه های انجام شده</a:t>
            </a:r>
            <a:endParaRPr lang="en-US" b="1" dirty="0">
              <a:solidFill>
                <a:srgbClr val="FFFFFF"/>
              </a:solidFill>
              <a:latin typeface="DM Sans"/>
              <a:ea typeface="DM Sans"/>
              <a:cs typeface="Roya" panose="00000400000000000000" pitchFamily="2" charset="-78"/>
              <a:sym typeface="DM Sans"/>
            </a:endParaRPr>
          </a:p>
        </p:txBody>
      </p:sp>
      <p:sp>
        <p:nvSpPr>
          <p:cNvPr id="52" name="Rectangle 51"/>
          <p:cNvSpPr/>
          <p:nvPr/>
        </p:nvSpPr>
        <p:spPr>
          <a:xfrm>
            <a:off x="4060923" y="6830826"/>
            <a:ext cx="2784737" cy="325089"/>
          </a:xfrm>
          <a:prstGeom prst="rect">
            <a:avLst/>
          </a:prstGeom>
        </p:spPr>
        <p:txBody>
          <a:bodyPr wrap="none">
            <a:spAutoFit/>
          </a:bodyPr>
          <a:lstStyle/>
          <a:p>
            <a:pPr lvl="0">
              <a:lnSpc>
                <a:spcPts val="1679"/>
              </a:lnSpc>
              <a:defRPr/>
            </a:pPr>
            <a:r>
              <a:rPr lang="fa-IR" b="1" dirty="0" smtClean="0">
                <a:solidFill>
                  <a:srgbClr val="FFFFFF"/>
                </a:solidFill>
                <a:latin typeface="DM Sans"/>
                <a:ea typeface="DM Sans"/>
                <a:cs typeface="Roya" panose="00000400000000000000" pitchFamily="2" charset="-78"/>
                <a:sym typeface="DM Sans"/>
              </a:rPr>
              <a:t>نمونه پروژه های مهندسی معکوس </a:t>
            </a:r>
            <a:endParaRPr lang="en-US" b="1" dirty="0">
              <a:solidFill>
                <a:srgbClr val="FFFFFF"/>
              </a:solidFill>
              <a:latin typeface="DM Sans"/>
              <a:ea typeface="DM Sans"/>
              <a:cs typeface="Roya" panose="00000400000000000000" pitchFamily="2" charset="-78"/>
              <a:sym typeface="DM Sans"/>
            </a:endParaRPr>
          </a:p>
        </p:txBody>
      </p:sp>
      <p:sp>
        <p:nvSpPr>
          <p:cNvPr id="53" name="Rectangle 52"/>
          <p:cNvSpPr/>
          <p:nvPr/>
        </p:nvSpPr>
        <p:spPr>
          <a:xfrm>
            <a:off x="5354375" y="7469312"/>
            <a:ext cx="1366080" cy="325089"/>
          </a:xfrm>
          <a:prstGeom prst="rect">
            <a:avLst/>
          </a:prstGeom>
        </p:spPr>
        <p:txBody>
          <a:bodyPr wrap="none">
            <a:spAutoFit/>
          </a:bodyPr>
          <a:lstStyle/>
          <a:p>
            <a:pPr lvl="0">
              <a:lnSpc>
                <a:spcPts val="1679"/>
              </a:lnSpc>
              <a:defRPr/>
            </a:pPr>
            <a:r>
              <a:rPr lang="fa-IR" b="1" dirty="0" smtClean="0">
                <a:solidFill>
                  <a:srgbClr val="FFFFFF"/>
                </a:solidFill>
                <a:latin typeface="DM Sans"/>
                <a:ea typeface="DM Sans"/>
                <a:cs typeface="Roya" panose="00000400000000000000" pitchFamily="2" charset="-78"/>
                <a:sym typeface="DM Sans"/>
              </a:rPr>
              <a:t>لیست مشتریان </a:t>
            </a:r>
            <a:endParaRPr lang="en-US" b="1" dirty="0">
              <a:solidFill>
                <a:srgbClr val="FFFFFF"/>
              </a:solidFill>
              <a:latin typeface="DM Sans"/>
              <a:ea typeface="DM Sans"/>
              <a:cs typeface="Roya" panose="00000400000000000000" pitchFamily="2" charset="-78"/>
              <a:sym typeface="DM Sans"/>
            </a:endParaRPr>
          </a:p>
        </p:txBody>
      </p:sp>
      <p:sp>
        <p:nvSpPr>
          <p:cNvPr id="54" name="Rectangle 53"/>
          <p:cNvSpPr/>
          <p:nvPr/>
        </p:nvSpPr>
        <p:spPr>
          <a:xfrm>
            <a:off x="4877827" y="7990733"/>
            <a:ext cx="1907895" cy="325089"/>
          </a:xfrm>
          <a:prstGeom prst="rect">
            <a:avLst/>
          </a:prstGeom>
        </p:spPr>
        <p:txBody>
          <a:bodyPr wrap="none">
            <a:spAutoFit/>
          </a:bodyPr>
          <a:lstStyle/>
          <a:p>
            <a:pPr lvl="0">
              <a:lnSpc>
                <a:spcPts val="1679"/>
              </a:lnSpc>
              <a:defRPr/>
            </a:pPr>
            <a:r>
              <a:rPr lang="fa-IR" b="1" dirty="0" smtClean="0">
                <a:solidFill>
                  <a:srgbClr val="FFFFFF"/>
                </a:solidFill>
                <a:latin typeface="DM Sans"/>
                <a:ea typeface="DM Sans"/>
                <a:cs typeface="Roya" panose="00000400000000000000" pitchFamily="2" charset="-78"/>
                <a:sym typeface="DM Sans"/>
              </a:rPr>
              <a:t>قرارداد و رضایتنامه ها </a:t>
            </a:r>
            <a:endParaRPr lang="en-US" b="1" dirty="0">
              <a:solidFill>
                <a:srgbClr val="FFFFFF"/>
              </a:solidFill>
              <a:latin typeface="DM Sans"/>
              <a:ea typeface="DM Sans"/>
              <a:cs typeface="Roya" panose="00000400000000000000" pitchFamily="2" charset="-78"/>
              <a:sym typeface="DM Sans"/>
            </a:endParaRPr>
          </a:p>
        </p:txBody>
      </p:sp>
      <p:sp>
        <p:nvSpPr>
          <p:cNvPr id="55" name="Rectangle 54"/>
          <p:cNvSpPr/>
          <p:nvPr/>
        </p:nvSpPr>
        <p:spPr>
          <a:xfrm>
            <a:off x="4333893" y="8529429"/>
            <a:ext cx="2432076" cy="325089"/>
          </a:xfrm>
          <a:prstGeom prst="rect">
            <a:avLst/>
          </a:prstGeom>
        </p:spPr>
        <p:txBody>
          <a:bodyPr wrap="none">
            <a:spAutoFit/>
          </a:bodyPr>
          <a:lstStyle/>
          <a:p>
            <a:pPr lvl="0">
              <a:lnSpc>
                <a:spcPts val="1679"/>
              </a:lnSpc>
              <a:defRPr/>
            </a:pPr>
            <a:r>
              <a:rPr lang="fa-IR" b="1" dirty="0" smtClean="0">
                <a:solidFill>
                  <a:srgbClr val="FFFFFF"/>
                </a:solidFill>
                <a:latin typeface="DM Sans"/>
                <a:ea typeface="DM Sans"/>
                <a:cs typeface="Roya" panose="00000400000000000000" pitchFamily="2" charset="-78"/>
                <a:sym typeface="DM Sans"/>
              </a:rPr>
              <a:t>معرفی اعضای کلیدی شرکت </a:t>
            </a:r>
            <a:endParaRPr lang="en-US" b="1" dirty="0">
              <a:solidFill>
                <a:srgbClr val="FFFFFF"/>
              </a:solidFill>
              <a:latin typeface="DM Sans"/>
              <a:ea typeface="DM Sans"/>
              <a:cs typeface="Roya" panose="00000400000000000000" pitchFamily="2" charset="-78"/>
              <a:sym typeface="DM Sans"/>
            </a:endParaRPr>
          </a:p>
        </p:txBody>
      </p:sp>
      <p:sp>
        <p:nvSpPr>
          <p:cNvPr id="56" name="Rectangle 55"/>
          <p:cNvSpPr/>
          <p:nvPr/>
        </p:nvSpPr>
        <p:spPr>
          <a:xfrm>
            <a:off x="5553389" y="9123338"/>
            <a:ext cx="1053494" cy="325089"/>
          </a:xfrm>
          <a:prstGeom prst="rect">
            <a:avLst/>
          </a:prstGeom>
        </p:spPr>
        <p:txBody>
          <a:bodyPr wrap="none">
            <a:spAutoFit/>
          </a:bodyPr>
          <a:lstStyle/>
          <a:p>
            <a:pPr lvl="0">
              <a:lnSpc>
                <a:spcPts val="1679"/>
              </a:lnSpc>
              <a:defRPr/>
            </a:pPr>
            <a:r>
              <a:rPr lang="fa-IR" b="1" dirty="0" smtClean="0">
                <a:solidFill>
                  <a:srgbClr val="FFFFFF"/>
                </a:solidFill>
                <a:latin typeface="DM Sans"/>
                <a:ea typeface="DM Sans"/>
                <a:cs typeface="Roya" panose="00000400000000000000" pitchFamily="2" charset="-78"/>
                <a:sym typeface="DM Sans"/>
              </a:rPr>
              <a:t>ارتباط با ما </a:t>
            </a:r>
            <a:endParaRPr lang="en-US" b="1" dirty="0">
              <a:solidFill>
                <a:srgbClr val="FFFFFF"/>
              </a:solidFill>
              <a:latin typeface="DM Sans"/>
              <a:ea typeface="DM Sans"/>
              <a:cs typeface="Roya" panose="00000400000000000000" pitchFamily="2" charset="-78"/>
              <a:sym typeface="DM Sans"/>
            </a:endParaRPr>
          </a:p>
        </p:txBody>
      </p:sp>
      <p:sp>
        <p:nvSpPr>
          <p:cNvPr id="57" name="Rectangle 56"/>
          <p:cNvSpPr/>
          <p:nvPr/>
        </p:nvSpPr>
        <p:spPr>
          <a:xfrm>
            <a:off x="966435" y="9010812"/>
            <a:ext cx="453971" cy="427618"/>
          </a:xfrm>
          <a:prstGeom prst="rect">
            <a:avLst/>
          </a:prstGeom>
        </p:spPr>
        <p:txBody>
          <a:bodyPr wrap="none">
            <a:spAutoFit/>
          </a:bodyPr>
          <a:lstStyle/>
          <a:p>
            <a:pPr lvl="0" algn="r">
              <a:lnSpc>
                <a:spcPts val="2800"/>
              </a:lnSpc>
              <a:defRPr/>
            </a:pPr>
            <a:r>
              <a:rPr lang="fa-IR" b="1" dirty="0" smtClean="0">
                <a:solidFill>
                  <a:srgbClr val="B1D5E6"/>
                </a:solidFill>
                <a:latin typeface="DM Sans Bold"/>
                <a:ea typeface="DM Sans Bold"/>
                <a:cs typeface="DM Sans Bold"/>
                <a:sym typeface="DM Sans Bold"/>
              </a:rPr>
              <a:t>32</a:t>
            </a:r>
            <a:endParaRPr lang="en-US" b="1" dirty="0">
              <a:solidFill>
                <a:srgbClr val="B1D5E6"/>
              </a:solidFill>
              <a:latin typeface="DM Sans Bold"/>
              <a:ea typeface="DM Sans Bold"/>
              <a:cs typeface="DM Sans Bold"/>
              <a:sym typeface="DM Sans Bold"/>
            </a:endParaRPr>
          </a:p>
        </p:txBody>
      </p:sp>
    </p:spTree>
    <p:extLst>
      <p:ext uri="{BB962C8B-B14F-4D97-AF65-F5344CB8AC3E}">
        <p14:creationId xmlns:p14="http://schemas.microsoft.com/office/powerpoint/2010/main" val="8247396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rot="-833417">
            <a:off x="2544111" y="-4154413"/>
            <a:ext cx="5899267" cy="8308826"/>
          </a:xfrm>
          <a:custGeom>
            <a:avLst/>
            <a:gdLst/>
            <a:ahLst/>
            <a:cxnLst/>
            <a:rect l="l" t="t" r="r" b="b"/>
            <a:pathLst>
              <a:path w="5899267" h="8308826">
                <a:moveTo>
                  <a:pt x="0" y="0"/>
                </a:moveTo>
                <a:lnTo>
                  <a:pt x="5899266" y="0"/>
                </a:lnTo>
                <a:lnTo>
                  <a:pt x="5899266" y="8308826"/>
                </a:lnTo>
                <a:lnTo>
                  <a:pt x="0" y="8308826"/>
                </a:lnTo>
                <a:lnTo>
                  <a:pt x="0" y="0"/>
                </a:lnTo>
                <a:close/>
              </a:path>
            </a:pathLst>
          </a:custGeom>
          <a:blipFill>
            <a:blip r:embed="rId2"/>
            <a:stretch>
              <a:fillRect/>
            </a:stretch>
          </a:blipFill>
        </p:spPr>
      </p:sp>
      <p:grpSp>
        <p:nvGrpSpPr>
          <p:cNvPr id="5" name="Group 5"/>
          <p:cNvGrpSpPr/>
          <p:nvPr/>
        </p:nvGrpSpPr>
        <p:grpSpPr>
          <a:xfrm>
            <a:off x="6778501" y="9956624"/>
            <a:ext cx="412536" cy="412536"/>
            <a:chOff x="0" y="0"/>
            <a:chExt cx="147844" cy="147844"/>
          </a:xfrm>
        </p:grpSpPr>
        <p:sp>
          <p:nvSpPr>
            <p:cNvPr id="6" name="Freeform 6"/>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334A85"/>
            </a:solidFill>
          </p:spPr>
        </p:sp>
        <p:sp>
          <p:nvSpPr>
            <p:cNvPr id="7" name="TextBox 7"/>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sp>
        <p:nvSpPr>
          <p:cNvPr id="8" name="TextBox 8"/>
          <p:cNvSpPr txBox="1"/>
          <p:nvPr/>
        </p:nvSpPr>
        <p:spPr>
          <a:xfrm>
            <a:off x="3161255" y="10465904"/>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sp>
        <p:nvSpPr>
          <p:cNvPr id="9" name="Freeform 9"/>
          <p:cNvSpPr/>
          <p:nvPr/>
        </p:nvSpPr>
        <p:spPr>
          <a:xfrm flipH="1" flipV="1">
            <a:off x="-2497868" y="5274426"/>
            <a:ext cx="4476645" cy="6305133"/>
          </a:xfrm>
          <a:custGeom>
            <a:avLst/>
            <a:gdLst/>
            <a:ahLst/>
            <a:cxnLst/>
            <a:rect l="l" t="t" r="r" b="b"/>
            <a:pathLst>
              <a:path w="4476645" h="6305133">
                <a:moveTo>
                  <a:pt x="4476645" y="6305133"/>
                </a:moveTo>
                <a:lnTo>
                  <a:pt x="0" y="6305133"/>
                </a:lnTo>
                <a:lnTo>
                  <a:pt x="0" y="0"/>
                </a:lnTo>
                <a:lnTo>
                  <a:pt x="4476645" y="0"/>
                </a:lnTo>
                <a:lnTo>
                  <a:pt x="4476645" y="6305133"/>
                </a:lnTo>
                <a:close/>
              </a:path>
            </a:pathLst>
          </a:custGeom>
          <a:blipFill>
            <a:blip r:embed="rId2"/>
            <a:stretch>
              <a:fillRect/>
            </a:stretch>
          </a:blipFill>
        </p:spPr>
      </p:sp>
      <p:sp>
        <p:nvSpPr>
          <p:cNvPr id="10" name="Freeform 10"/>
          <p:cNvSpPr/>
          <p:nvPr/>
        </p:nvSpPr>
        <p:spPr>
          <a:xfrm>
            <a:off x="312117" y="470353"/>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3"/>
            <a:stretch>
              <a:fillRect/>
            </a:stretch>
          </a:blipFill>
        </p:spPr>
      </p:sp>
      <p:sp>
        <p:nvSpPr>
          <p:cNvPr id="11" name="TextBox 11"/>
          <p:cNvSpPr txBox="1"/>
          <p:nvPr/>
        </p:nvSpPr>
        <p:spPr>
          <a:xfrm>
            <a:off x="5085688" y="905159"/>
            <a:ext cx="1718312" cy="151765"/>
          </a:xfrm>
          <a:prstGeom prst="rect">
            <a:avLst/>
          </a:prstGeom>
        </p:spPr>
        <p:txBody>
          <a:bodyPr lIns="0" tIns="0" rIns="0" bIns="0" rtlCol="0" anchor="t">
            <a:spAutoFit/>
          </a:bodyPr>
          <a:lstStyle/>
          <a:p>
            <a:pPr algn="r">
              <a:lnSpc>
                <a:spcPts val="1100"/>
              </a:lnSpc>
            </a:pPr>
            <a:r>
              <a:rPr lang="en-US" sz="1100">
                <a:solidFill>
                  <a:srgbClr val="FFFFFF"/>
                </a:solidFill>
                <a:latin typeface="Inter"/>
                <a:ea typeface="Inter"/>
                <a:cs typeface="Inter"/>
                <a:sym typeface="Inter"/>
              </a:rPr>
              <a:t>2026</a:t>
            </a:r>
          </a:p>
        </p:txBody>
      </p:sp>
      <p:sp>
        <p:nvSpPr>
          <p:cNvPr id="12" name="TextBox 12"/>
          <p:cNvSpPr txBox="1"/>
          <p:nvPr/>
        </p:nvSpPr>
        <p:spPr>
          <a:xfrm>
            <a:off x="6804000" y="10093864"/>
            <a:ext cx="387037" cy="157106"/>
          </a:xfrm>
          <a:prstGeom prst="rect">
            <a:avLst/>
          </a:prstGeom>
        </p:spPr>
        <p:txBody>
          <a:bodyPr lIns="0" tIns="0" rIns="0" bIns="0" rtlCol="0" anchor="t">
            <a:spAutoFit/>
          </a:bodyPr>
          <a:lstStyle/>
          <a:p>
            <a:pPr algn="ctr">
              <a:lnSpc>
                <a:spcPts val="1200"/>
              </a:lnSpc>
            </a:pPr>
            <a:r>
              <a:rPr lang="en-US" sz="1200" b="1" dirty="0">
                <a:solidFill>
                  <a:schemeClr val="bg1"/>
                </a:solidFill>
                <a:latin typeface="Bricolage Grotesque Bold"/>
                <a:ea typeface="Bricolage Grotesque Bold"/>
                <a:cs typeface="Bricolage Grotesque Bold"/>
                <a:sym typeface="Bricolage Grotesque Bold"/>
              </a:rPr>
              <a:t>02</a:t>
            </a:r>
          </a:p>
        </p:txBody>
      </p:sp>
      <p:sp>
        <p:nvSpPr>
          <p:cNvPr id="13" name="TextBox 13"/>
          <p:cNvSpPr txBox="1"/>
          <p:nvPr/>
        </p:nvSpPr>
        <p:spPr>
          <a:xfrm>
            <a:off x="1233231" y="2201881"/>
            <a:ext cx="3856047" cy="646267"/>
          </a:xfrm>
          <a:prstGeom prst="rect">
            <a:avLst/>
          </a:prstGeom>
        </p:spPr>
        <p:txBody>
          <a:bodyPr lIns="0" tIns="0" rIns="0" bIns="0" rtlCol="0" anchor="t">
            <a:spAutoFit/>
          </a:bodyPr>
          <a:lstStyle/>
          <a:p>
            <a:pPr algn="r" rtl="1">
              <a:lnSpc>
                <a:spcPts val="4799"/>
              </a:lnSpc>
            </a:pPr>
            <a:r>
              <a:rPr lang="ar-EG" sz="4799" b="1" spc="-143" dirty="0">
                <a:solidFill>
                  <a:srgbClr val="1E439D"/>
                </a:solidFill>
                <a:latin typeface="Bricolage Grotesque Bold"/>
                <a:ea typeface="Bricolage Grotesque Bold"/>
                <a:cs typeface="Roya" panose="00000400000000000000" pitchFamily="2" charset="-78"/>
                <a:sym typeface="Bricolage Grotesque Bold"/>
                <a:rtl/>
              </a:rPr>
              <a:t>معرفی شرکت </a:t>
            </a:r>
          </a:p>
        </p:txBody>
      </p:sp>
      <p:sp>
        <p:nvSpPr>
          <p:cNvPr id="14" name="TextBox 14"/>
          <p:cNvSpPr txBox="1"/>
          <p:nvPr/>
        </p:nvSpPr>
        <p:spPr>
          <a:xfrm>
            <a:off x="501650" y="2938392"/>
            <a:ext cx="6543206" cy="2359620"/>
          </a:xfrm>
          <a:prstGeom prst="rect">
            <a:avLst/>
          </a:prstGeom>
        </p:spPr>
        <p:txBody>
          <a:bodyPr lIns="0" tIns="0" rIns="0" bIns="0" rtlCol="0" anchor="t">
            <a:spAutoFit/>
          </a:bodyPr>
          <a:lstStyle/>
          <a:p>
            <a:pPr algn="ctr" rtl="1">
              <a:lnSpc>
                <a:spcPts val="2268"/>
              </a:lnSpc>
            </a:pPr>
            <a:r>
              <a:rPr lang="ar-EG" sz="1620" dirty="0">
                <a:solidFill>
                  <a:srgbClr val="000001"/>
                </a:solidFill>
                <a:latin typeface="Inter"/>
                <a:ea typeface="Inter"/>
                <a:cs typeface="Roya" panose="00000400000000000000" pitchFamily="2" charset="-78"/>
                <a:sym typeface="Inter"/>
                <a:rtl/>
              </a:rPr>
              <a:t>شرکت انتقال سیال البرز از سال </a:t>
            </a:r>
            <a:r>
              <a:rPr lang="en-US" sz="1620" dirty="0">
                <a:solidFill>
                  <a:srgbClr val="000001"/>
                </a:solidFill>
                <a:latin typeface="Inter"/>
                <a:ea typeface="Inter"/>
                <a:cs typeface="Roya" panose="00000400000000000000" pitchFamily="2" charset="-78"/>
                <a:sym typeface="Inter"/>
              </a:rPr>
              <a:t>1388</a:t>
            </a:r>
            <a:r>
              <a:rPr lang="ar-EG" sz="1620" dirty="0">
                <a:solidFill>
                  <a:srgbClr val="000001"/>
                </a:solidFill>
                <a:latin typeface="Inter"/>
                <a:ea typeface="Inter"/>
                <a:cs typeface="Roya" panose="00000400000000000000" pitchFamily="2" charset="-78"/>
                <a:sym typeface="Inter"/>
                <a:rtl/>
              </a:rPr>
              <a:t> با تکیه بر دانش مهندسی، تجربه تخصصی و بهره‌گیری از ماشین‌آلات و تجهیزات پیشرفته، فعالیت خود را در زمینه ارائه خدمات تخصصی در صنعت پمپ و سیستم‌های انتقال سیال آغاز نموده است.این شرکت با هدف تأمین نیازهای فنی صنایع مختلف و بیان راهکارهای مهندسی کارآمد، تلاش کرده است با اتکا به دانش فنی، تجربه عملی و رویکردی مبتنی بر کیفیت، خدماتی قابل اعتماد در حوزه طراحی، تأمین و تعمیرات تجهیزات انتقال سیال ارائه دهد.انتقال سیال البرز با بهره‌گیری از نیروی انسانی متخصص و استفاده از روش‌های نوین مهندسی، همواره در مسیر بهینه‌سازی عملکرد تجهیزات، افزایش راندمان سیستم‌ها و ارائه راهکارهای مهندسی دقیق برای صنایع مختلف گام برداشته </a:t>
            </a:r>
            <a:r>
              <a:rPr lang="ar-EG" sz="1620" dirty="0" smtClean="0">
                <a:solidFill>
                  <a:srgbClr val="000001"/>
                </a:solidFill>
                <a:latin typeface="Inter"/>
                <a:ea typeface="Inter"/>
                <a:cs typeface="Roya" panose="00000400000000000000" pitchFamily="2" charset="-78"/>
                <a:sym typeface="Inter"/>
                <a:rtl/>
              </a:rPr>
              <a:t>است</a:t>
            </a:r>
            <a:r>
              <a:rPr lang="fa-IR" sz="1620" dirty="0" smtClean="0">
                <a:solidFill>
                  <a:srgbClr val="000001"/>
                </a:solidFill>
                <a:latin typeface="Inter"/>
                <a:ea typeface="Inter"/>
                <a:cs typeface="Roya" panose="00000400000000000000" pitchFamily="2" charset="-78"/>
                <a:sym typeface="Inter"/>
                <a:rtl/>
              </a:rPr>
              <a:t>.</a:t>
            </a:r>
            <a:endParaRPr lang="ar-EG" sz="1620" dirty="0">
              <a:solidFill>
                <a:srgbClr val="000001"/>
              </a:solidFill>
              <a:latin typeface="Inter"/>
              <a:ea typeface="Inter"/>
              <a:cs typeface="Roya" panose="00000400000000000000" pitchFamily="2" charset="-78"/>
              <a:sym typeface="Inter"/>
              <a:rtl/>
            </a:endParaRPr>
          </a:p>
        </p:txBody>
      </p:sp>
      <p:sp>
        <p:nvSpPr>
          <p:cNvPr id="15" name="TextBox 15"/>
          <p:cNvSpPr txBox="1"/>
          <p:nvPr/>
        </p:nvSpPr>
        <p:spPr>
          <a:xfrm>
            <a:off x="1298402" y="841846"/>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0794" y="5831412"/>
            <a:ext cx="4464050" cy="3249342"/>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5903" y="-876867"/>
            <a:ext cx="6838724" cy="5045099"/>
            <a:chOff x="0" y="0"/>
            <a:chExt cx="1441673" cy="1063559"/>
          </a:xfrm>
        </p:grpSpPr>
        <p:sp>
          <p:nvSpPr>
            <p:cNvPr id="3" name="Freeform 3"/>
            <p:cNvSpPr/>
            <p:nvPr/>
          </p:nvSpPr>
          <p:spPr>
            <a:xfrm>
              <a:off x="0" y="0"/>
              <a:ext cx="1441673" cy="1063559"/>
            </a:xfrm>
            <a:custGeom>
              <a:avLst/>
              <a:gdLst/>
              <a:ahLst/>
              <a:cxnLst/>
              <a:rect l="l" t="t" r="r" b="b"/>
              <a:pathLst>
                <a:path w="1441673" h="1063559">
                  <a:moveTo>
                    <a:pt x="0" y="0"/>
                  </a:moveTo>
                  <a:lnTo>
                    <a:pt x="1441673" y="0"/>
                  </a:lnTo>
                  <a:lnTo>
                    <a:pt x="1441673" y="1063559"/>
                  </a:lnTo>
                  <a:lnTo>
                    <a:pt x="0" y="1063559"/>
                  </a:lnTo>
                  <a:close/>
                </a:path>
              </a:pathLst>
            </a:custGeom>
            <a:blipFill>
              <a:blip r:embed="rId2"/>
              <a:stretch>
                <a:fillRect l="-5430" r="-5430"/>
              </a:stretch>
            </a:blipFill>
          </p:spPr>
        </p:sp>
      </p:grpSp>
      <p:sp>
        <p:nvSpPr>
          <p:cNvPr id="4" name="Freeform 4"/>
          <p:cNvSpPr/>
          <p:nvPr/>
        </p:nvSpPr>
        <p:spPr>
          <a:xfrm flipH="1" flipV="1">
            <a:off x="-2264082" y="-4519542"/>
            <a:ext cx="6797532" cy="8810232"/>
          </a:xfrm>
          <a:custGeom>
            <a:avLst/>
            <a:gdLst/>
            <a:ahLst/>
            <a:cxnLst/>
            <a:rect l="l" t="t" r="r" b="b"/>
            <a:pathLst>
              <a:path w="6797532" h="8810232">
                <a:moveTo>
                  <a:pt x="6797532" y="8810232"/>
                </a:moveTo>
                <a:lnTo>
                  <a:pt x="0" y="8810232"/>
                </a:lnTo>
                <a:lnTo>
                  <a:pt x="0" y="0"/>
                </a:lnTo>
                <a:lnTo>
                  <a:pt x="6797532" y="0"/>
                </a:lnTo>
                <a:lnTo>
                  <a:pt x="6797532" y="8810232"/>
                </a:lnTo>
                <a:close/>
              </a:path>
            </a:pathLst>
          </a:custGeom>
          <a:blipFill>
            <a:blip r:embed="rId3"/>
            <a:stretch>
              <a:fillRect t="-8668"/>
            </a:stretch>
          </a:blipFill>
        </p:spPr>
      </p:sp>
      <p:sp>
        <p:nvSpPr>
          <p:cNvPr id="5" name="Freeform 5"/>
          <p:cNvSpPr/>
          <p:nvPr/>
        </p:nvSpPr>
        <p:spPr>
          <a:xfrm flipV="1">
            <a:off x="6502578" y="4979659"/>
            <a:ext cx="4476645" cy="6305133"/>
          </a:xfrm>
          <a:custGeom>
            <a:avLst/>
            <a:gdLst/>
            <a:ahLst/>
            <a:cxnLst/>
            <a:rect l="l" t="t" r="r" b="b"/>
            <a:pathLst>
              <a:path w="4476645" h="6305133">
                <a:moveTo>
                  <a:pt x="0" y="6305133"/>
                </a:moveTo>
                <a:lnTo>
                  <a:pt x="4476645" y="6305133"/>
                </a:lnTo>
                <a:lnTo>
                  <a:pt x="4476645" y="0"/>
                </a:lnTo>
                <a:lnTo>
                  <a:pt x="0" y="0"/>
                </a:lnTo>
                <a:lnTo>
                  <a:pt x="0" y="6305133"/>
                </a:lnTo>
                <a:close/>
              </a:path>
            </a:pathLst>
          </a:custGeom>
          <a:blipFill>
            <a:blip r:embed="rId4"/>
            <a:stretch>
              <a:fillRect/>
            </a:stretch>
          </a:blipFill>
        </p:spPr>
      </p:sp>
      <p:grpSp>
        <p:nvGrpSpPr>
          <p:cNvPr id="6" name="Group 6"/>
          <p:cNvGrpSpPr/>
          <p:nvPr/>
        </p:nvGrpSpPr>
        <p:grpSpPr>
          <a:xfrm>
            <a:off x="6365965" y="10099147"/>
            <a:ext cx="412536" cy="412536"/>
            <a:chOff x="0" y="0"/>
            <a:chExt cx="147844" cy="147844"/>
          </a:xfrm>
        </p:grpSpPr>
        <p:sp>
          <p:nvSpPr>
            <p:cNvPr id="7" name="Freeform 7"/>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334A85"/>
            </a:solidFill>
          </p:spPr>
        </p:sp>
        <p:sp>
          <p:nvSpPr>
            <p:cNvPr id="8" name="TextBox 8"/>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9" name="Group 9"/>
          <p:cNvGrpSpPr/>
          <p:nvPr/>
        </p:nvGrpSpPr>
        <p:grpSpPr>
          <a:xfrm>
            <a:off x="756000" y="6029656"/>
            <a:ext cx="2841186" cy="412536"/>
            <a:chOff x="0" y="0"/>
            <a:chExt cx="1018217" cy="147844"/>
          </a:xfrm>
        </p:grpSpPr>
        <p:sp>
          <p:nvSpPr>
            <p:cNvPr id="10" name="Freeform 10"/>
            <p:cNvSpPr/>
            <p:nvPr/>
          </p:nvSpPr>
          <p:spPr>
            <a:xfrm>
              <a:off x="0" y="0"/>
              <a:ext cx="1018217" cy="147844"/>
            </a:xfrm>
            <a:custGeom>
              <a:avLst/>
              <a:gdLst/>
              <a:ahLst/>
              <a:cxnLst/>
              <a:rect l="l" t="t" r="r" b="b"/>
              <a:pathLst>
                <a:path w="1018217" h="147844">
                  <a:moveTo>
                    <a:pt x="0" y="0"/>
                  </a:moveTo>
                  <a:lnTo>
                    <a:pt x="1018217" y="0"/>
                  </a:lnTo>
                  <a:lnTo>
                    <a:pt x="1018217" y="147844"/>
                  </a:lnTo>
                  <a:lnTo>
                    <a:pt x="0" y="147844"/>
                  </a:lnTo>
                  <a:close/>
                </a:path>
              </a:pathLst>
            </a:custGeom>
            <a:solidFill>
              <a:srgbClr val="334A85"/>
            </a:solidFill>
          </p:spPr>
        </p:sp>
        <p:sp>
          <p:nvSpPr>
            <p:cNvPr id="11" name="TextBox 11"/>
            <p:cNvSpPr txBox="1"/>
            <p:nvPr/>
          </p:nvSpPr>
          <p:spPr>
            <a:xfrm>
              <a:off x="0" y="-28575"/>
              <a:ext cx="1018217"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12" name="Group 12"/>
          <p:cNvGrpSpPr/>
          <p:nvPr/>
        </p:nvGrpSpPr>
        <p:grpSpPr>
          <a:xfrm>
            <a:off x="3998299" y="6065197"/>
            <a:ext cx="2841186" cy="412536"/>
            <a:chOff x="0" y="0"/>
            <a:chExt cx="1018217" cy="147844"/>
          </a:xfrm>
        </p:grpSpPr>
        <p:sp>
          <p:nvSpPr>
            <p:cNvPr id="13" name="Freeform 13"/>
            <p:cNvSpPr/>
            <p:nvPr/>
          </p:nvSpPr>
          <p:spPr>
            <a:xfrm>
              <a:off x="0" y="0"/>
              <a:ext cx="1018217" cy="147844"/>
            </a:xfrm>
            <a:custGeom>
              <a:avLst/>
              <a:gdLst/>
              <a:ahLst/>
              <a:cxnLst/>
              <a:rect l="l" t="t" r="r" b="b"/>
              <a:pathLst>
                <a:path w="1018217" h="147844">
                  <a:moveTo>
                    <a:pt x="0" y="0"/>
                  </a:moveTo>
                  <a:lnTo>
                    <a:pt x="1018217" y="0"/>
                  </a:lnTo>
                  <a:lnTo>
                    <a:pt x="1018217" y="147844"/>
                  </a:lnTo>
                  <a:lnTo>
                    <a:pt x="0" y="147844"/>
                  </a:lnTo>
                  <a:close/>
                </a:path>
              </a:pathLst>
            </a:custGeom>
            <a:solidFill>
              <a:srgbClr val="334A85"/>
            </a:solidFill>
          </p:spPr>
        </p:sp>
        <p:sp>
          <p:nvSpPr>
            <p:cNvPr id="14" name="TextBox 14"/>
            <p:cNvSpPr txBox="1"/>
            <p:nvPr/>
          </p:nvSpPr>
          <p:spPr>
            <a:xfrm>
              <a:off x="0" y="-28575"/>
              <a:ext cx="1018217"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15" name="Group 15"/>
          <p:cNvGrpSpPr/>
          <p:nvPr/>
        </p:nvGrpSpPr>
        <p:grpSpPr>
          <a:xfrm>
            <a:off x="756000" y="7743994"/>
            <a:ext cx="2841186" cy="564160"/>
            <a:chOff x="0" y="0"/>
            <a:chExt cx="1018217" cy="202182"/>
          </a:xfrm>
        </p:grpSpPr>
        <p:sp>
          <p:nvSpPr>
            <p:cNvPr id="16" name="Freeform 16"/>
            <p:cNvSpPr/>
            <p:nvPr/>
          </p:nvSpPr>
          <p:spPr>
            <a:xfrm>
              <a:off x="0" y="0"/>
              <a:ext cx="1018217" cy="202182"/>
            </a:xfrm>
            <a:custGeom>
              <a:avLst/>
              <a:gdLst/>
              <a:ahLst/>
              <a:cxnLst/>
              <a:rect l="l" t="t" r="r" b="b"/>
              <a:pathLst>
                <a:path w="1018217" h="202182">
                  <a:moveTo>
                    <a:pt x="0" y="0"/>
                  </a:moveTo>
                  <a:lnTo>
                    <a:pt x="1018217" y="0"/>
                  </a:lnTo>
                  <a:lnTo>
                    <a:pt x="1018217" y="202182"/>
                  </a:lnTo>
                  <a:lnTo>
                    <a:pt x="0" y="202182"/>
                  </a:lnTo>
                  <a:close/>
                </a:path>
              </a:pathLst>
            </a:custGeom>
            <a:solidFill>
              <a:srgbClr val="334A85"/>
            </a:solidFill>
          </p:spPr>
        </p:sp>
        <p:sp>
          <p:nvSpPr>
            <p:cNvPr id="17" name="TextBox 17"/>
            <p:cNvSpPr txBox="1"/>
            <p:nvPr/>
          </p:nvSpPr>
          <p:spPr>
            <a:xfrm>
              <a:off x="0" y="-28575"/>
              <a:ext cx="1018217" cy="230757"/>
            </a:xfrm>
            <a:prstGeom prst="rect">
              <a:avLst/>
            </a:prstGeom>
          </p:spPr>
          <p:txBody>
            <a:bodyPr lIns="50800" tIns="50800" rIns="50800" bIns="50800" rtlCol="0" anchor="ctr"/>
            <a:lstStyle/>
            <a:p>
              <a:pPr algn="ctr">
                <a:lnSpc>
                  <a:spcPts val="1960"/>
                </a:lnSpc>
                <a:spcBef>
                  <a:spcPct val="0"/>
                </a:spcBef>
              </a:pPr>
              <a:endParaRPr/>
            </a:p>
          </p:txBody>
        </p:sp>
      </p:grpSp>
      <p:grpSp>
        <p:nvGrpSpPr>
          <p:cNvPr id="18" name="Group 18"/>
          <p:cNvGrpSpPr/>
          <p:nvPr/>
        </p:nvGrpSpPr>
        <p:grpSpPr>
          <a:xfrm>
            <a:off x="3962813" y="7743994"/>
            <a:ext cx="2939551" cy="583986"/>
            <a:chOff x="0" y="0"/>
            <a:chExt cx="1018217" cy="147844"/>
          </a:xfrm>
        </p:grpSpPr>
        <p:sp>
          <p:nvSpPr>
            <p:cNvPr id="19" name="Freeform 19"/>
            <p:cNvSpPr/>
            <p:nvPr/>
          </p:nvSpPr>
          <p:spPr>
            <a:xfrm>
              <a:off x="0" y="0"/>
              <a:ext cx="1018217" cy="147844"/>
            </a:xfrm>
            <a:custGeom>
              <a:avLst/>
              <a:gdLst/>
              <a:ahLst/>
              <a:cxnLst/>
              <a:rect l="l" t="t" r="r" b="b"/>
              <a:pathLst>
                <a:path w="1018217" h="147844">
                  <a:moveTo>
                    <a:pt x="0" y="0"/>
                  </a:moveTo>
                  <a:lnTo>
                    <a:pt x="1018217" y="0"/>
                  </a:lnTo>
                  <a:lnTo>
                    <a:pt x="1018217" y="147844"/>
                  </a:lnTo>
                  <a:lnTo>
                    <a:pt x="0" y="147844"/>
                  </a:lnTo>
                  <a:close/>
                </a:path>
              </a:pathLst>
            </a:custGeom>
            <a:solidFill>
              <a:srgbClr val="334A85"/>
            </a:solidFill>
          </p:spPr>
        </p:sp>
        <p:sp>
          <p:nvSpPr>
            <p:cNvPr id="20" name="TextBox 20"/>
            <p:cNvSpPr txBox="1"/>
            <p:nvPr/>
          </p:nvSpPr>
          <p:spPr>
            <a:xfrm>
              <a:off x="0" y="-28575"/>
              <a:ext cx="1018217" cy="176419"/>
            </a:xfrm>
            <a:prstGeom prst="rect">
              <a:avLst/>
            </a:prstGeom>
          </p:spPr>
          <p:txBody>
            <a:bodyPr lIns="50800" tIns="50800" rIns="50800" bIns="50800" rtlCol="0" anchor="ctr"/>
            <a:lstStyle/>
            <a:p>
              <a:pPr algn="ctr">
                <a:lnSpc>
                  <a:spcPts val="1960"/>
                </a:lnSpc>
                <a:spcBef>
                  <a:spcPct val="0"/>
                </a:spcBef>
              </a:pPr>
              <a:endParaRPr/>
            </a:p>
          </p:txBody>
        </p:sp>
      </p:grpSp>
      <p:sp>
        <p:nvSpPr>
          <p:cNvPr id="21" name="Freeform 21"/>
          <p:cNvSpPr/>
          <p:nvPr/>
        </p:nvSpPr>
        <p:spPr>
          <a:xfrm>
            <a:off x="246918" y="218098"/>
            <a:ext cx="887766" cy="887766"/>
          </a:xfrm>
          <a:custGeom>
            <a:avLst/>
            <a:gdLst/>
            <a:ahLst/>
            <a:cxnLst/>
            <a:rect l="l" t="t" r="r" b="b"/>
            <a:pathLst>
              <a:path w="887766" h="887766">
                <a:moveTo>
                  <a:pt x="0" y="0"/>
                </a:moveTo>
                <a:lnTo>
                  <a:pt x="887766" y="0"/>
                </a:lnTo>
                <a:lnTo>
                  <a:pt x="887766" y="887767"/>
                </a:lnTo>
                <a:lnTo>
                  <a:pt x="0" y="887767"/>
                </a:lnTo>
                <a:lnTo>
                  <a:pt x="0" y="0"/>
                </a:lnTo>
                <a:close/>
              </a:path>
            </a:pathLst>
          </a:custGeom>
          <a:blipFill>
            <a:blip r:embed="rId5"/>
            <a:stretch>
              <a:fillRect/>
            </a:stretch>
          </a:blipFill>
        </p:spPr>
      </p:sp>
      <p:sp>
        <p:nvSpPr>
          <p:cNvPr id="22" name="TextBox 22"/>
          <p:cNvSpPr txBox="1"/>
          <p:nvPr/>
        </p:nvSpPr>
        <p:spPr>
          <a:xfrm>
            <a:off x="185364" y="2339866"/>
            <a:ext cx="3777450" cy="1365374"/>
          </a:xfrm>
          <a:prstGeom prst="rect">
            <a:avLst/>
          </a:prstGeom>
        </p:spPr>
        <p:txBody>
          <a:bodyPr wrap="square" lIns="0" tIns="0" rIns="0" bIns="0" rtlCol="0" anchor="t">
            <a:spAutoFit/>
          </a:bodyPr>
          <a:lstStyle/>
          <a:p>
            <a:pPr algn="l" rtl="1">
              <a:lnSpc>
                <a:spcPts val="5157"/>
              </a:lnSpc>
            </a:pPr>
            <a:r>
              <a:rPr lang="ar-EG" sz="5157" b="1" spc="-154" dirty="0">
                <a:solidFill>
                  <a:srgbClr val="FFFFFF"/>
                </a:solidFill>
                <a:latin typeface="Bricolage Grotesque Bold"/>
                <a:ea typeface="Bricolage Grotesque Bold"/>
                <a:cs typeface="Roya" panose="00000400000000000000" pitchFamily="2" charset="-78"/>
                <a:sym typeface="Bricolage Grotesque Bold"/>
                <a:rtl/>
              </a:rPr>
              <a:t>خدمات  انتقال سیال البرز </a:t>
            </a:r>
          </a:p>
        </p:txBody>
      </p:sp>
      <p:sp>
        <p:nvSpPr>
          <p:cNvPr id="23" name="TextBox 23"/>
          <p:cNvSpPr txBox="1"/>
          <p:nvPr/>
        </p:nvSpPr>
        <p:spPr>
          <a:xfrm>
            <a:off x="6391464" y="10223500"/>
            <a:ext cx="387037" cy="163830"/>
          </a:xfrm>
          <a:prstGeom prst="rect">
            <a:avLst/>
          </a:prstGeom>
        </p:spPr>
        <p:txBody>
          <a:bodyPr lIns="0" tIns="0" rIns="0" bIns="0" rtlCol="0" anchor="t">
            <a:spAutoFit/>
          </a:bodyPr>
          <a:lstStyle/>
          <a:p>
            <a:pPr algn="ctr">
              <a:lnSpc>
                <a:spcPts val="1200"/>
              </a:lnSpc>
            </a:pPr>
            <a:r>
              <a:rPr lang="en-US" sz="1200" b="1" dirty="0">
                <a:solidFill>
                  <a:srgbClr val="FFFFFF"/>
                </a:solidFill>
                <a:latin typeface="Bricolage Grotesque Bold"/>
                <a:ea typeface="Bricolage Grotesque Bold"/>
                <a:cs typeface="Bricolage Grotesque Bold"/>
                <a:sym typeface="Bricolage Grotesque Bold"/>
              </a:rPr>
              <a:t>03</a:t>
            </a:r>
          </a:p>
        </p:txBody>
      </p:sp>
      <p:sp>
        <p:nvSpPr>
          <p:cNvPr id="24" name="TextBox 24"/>
          <p:cNvSpPr txBox="1"/>
          <p:nvPr/>
        </p:nvSpPr>
        <p:spPr>
          <a:xfrm>
            <a:off x="516460" y="10223500"/>
            <a:ext cx="1688186" cy="174625"/>
          </a:xfrm>
          <a:prstGeom prst="rect">
            <a:avLst/>
          </a:prstGeom>
        </p:spPr>
        <p:txBody>
          <a:bodyPr lIns="0" tIns="0" rIns="0" bIns="0" rtlCol="0" anchor="t">
            <a:spAutoFit/>
          </a:bodyPr>
          <a:lstStyle/>
          <a:p>
            <a:pPr algn="just">
              <a:lnSpc>
                <a:spcPts val="1400"/>
              </a:lnSpc>
            </a:pPr>
            <a:r>
              <a:rPr lang="en-US" sz="1000" dirty="0">
                <a:solidFill>
                  <a:srgbClr val="000001"/>
                </a:solidFill>
                <a:latin typeface="Inter"/>
                <a:ea typeface="Inter"/>
                <a:cs typeface="Inter"/>
                <a:sym typeface="Inter"/>
              </a:rPr>
              <a:t>www.esapump.com</a:t>
            </a:r>
          </a:p>
        </p:txBody>
      </p:sp>
      <p:sp>
        <p:nvSpPr>
          <p:cNvPr id="25" name="TextBox 25"/>
          <p:cNvSpPr txBox="1"/>
          <p:nvPr/>
        </p:nvSpPr>
        <p:spPr>
          <a:xfrm>
            <a:off x="756000" y="4662165"/>
            <a:ext cx="6233640" cy="1025922"/>
          </a:xfrm>
          <a:prstGeom prst="rect">
            <a:avLst/>
          </a:prstGeom>
        </p:spPr>
        <p:txBody>
          <a:bodyPr lIns="0" tIns="0" rIns="0" bIns="0" rtlCol="0" anchor="t">
            <a:spAutoFit/>
          </a:bodyPr>
          <a:lstStyle/>
          <a:p>
            <a:pPr algn="ctr" rtl="1">
              <a:lnSpc>
                <a:spcPts val="1959"/>
              </a:lnSpc>
            </a:pPr>
            <a:r>
              <a:rPr lang="ar-EG" sz="1399" dirty="0">
                <a:solidFill>
                  <a:srgbClr val="000001"/>
                </a:solidFill>
                <a:latin typeface="Inter"/>
                <a:ea typeface="Inter"/>
                <a:cs typeface="Roya" panose="00000400000000000000" pitchFamily="2" charset="-78"/>
                <a:sym typeface="Inter"/>
                <a:rtl/>
              </a:rPr>
              <a:t>خدمات انتقال سیال البرز بر پایه ترکیب دانش مهندسی، تجربه صنعتی و توان ساخت شکل گرفته است. از تأمین تجهیزات و اورهال پمپ‌های تخصصی تا مهندسی معکوس قطعات، تحلیل رفتار سیال و طراحی سیستم‌های سفارشی</a:t>
            </a:r>
            <a:r>
              <a:rPr lang="en-US" sz="1399" dirty="0">
                <a:solidFill>
                  <a:srgbClr val="000001"/>
                </a:solidFill>
                <a:latin typeface="Inter"/>
                <a:ea typeface="Inter"/>
                <a:cs typeface="Roya" panose="00000400000000000000" pitchFamily="2" charset="-78"/>
                <a:sym typeface="Inter"/>
              </a:rPr>
              <a:t>، ESA </a:t>
            </a:r>
            <a:r>
              <a:rPr lang="ar-EG" sz="1399" dirty="0">
                <a:solidFill>
                  <a:srgbClr val="000001"/>
                </a:solidFill>
                <a:latin typeface="Inter"/>
                <a:ea typeface="Inter"/>
                <a:cs typeface="Roya" panose="00000400000000000000" pitchFamily="2" charset="-78"/>
                <a:sym typeface="Inter"/>
                <a:rtl/>
              </a:rPr>
              <a:t>راهکارهایی ارائه می‌دهد که هدف آن‌ها افزایش پایداری، راندمان و اطمینان عملیاتی در خطوط تولید صنعتی است</a:t>
            </a:r>
            <a:r>
              <a:rPr lang="en-US" sz="1399" dirty="0">
                <a:solidFill>
                  <a:srgbClr val="000001"/>
                </a:solidFill>
                <a:latin typeface="Inter"/>
                <a:ea typeface="Inter"/>
                <a:cs typeface="Roya" panose="00000400000000000000" pitchFamily="2" charset="-78"/>
                <a:sym typeface="Inter"/>
              </a:rPr>
              <a:t>.</a:t>
            </a:r>
          </a:p>
        </p:txBody>
      </p:sp>
      <p:sp>
        <p:nvSpPr>
          <p:cNvPr id="26" name="TextBox 26"/>
          <p:cNvSpPr txBox="1"/>
          <p:nvPr/>
        </p:nvSpPr>
        <p:spPr>
          <a:xfrm>
            <a:off x="756000" y="6611266"/>
            <a:ext cx="2841186" cy="984885"/>
          </a:xfrm>
          <a:prstGeom prst="rect">
            <a:avLst/>
          </a:prstGeom>
        </p:spPr>
        <p:txBody>
          <a:bodyPr lIns="0" tIns="0" rIns="0" bIns="0" rtlCol="0" anchor="t">
            <a:spAutoFit/>
          </a:bodyPr>
          <a:lstStyle/>
          <a:p>
            <a:pPr algn="r" rtl="1"/>
            <a:r>
              <a:rPr lang="ar-EG" sz="1600" dirty="0">
                <a:solidFill>
                  <a:srgbClr val="000001"/>
                </a:solidFill>
                <a:latin typeface="Inter"/>
                <a:ea typeface="Inter"/>
                <a:cs typeface="Roya" panose="00000400000000000000" pitchFamily="2" charset="-78"/>
                <a:sym typeface="Inter"/>
                <a:rtl/>
              </a:rPr>
              <a:t>عیب‌یابی، تعمیر، بازسازی و اورهال انواع پمپ‌های صنعتی با هدف افزایش پایداری، کاهش نشتی، رفع خرابی‌های مکانیکی و بازگرداندن تجهیز به شرایط مطمئن عملیاتی</a:t>
            </a:r>
            <a:r>
              <a:rPr lang="en-US" sz="1600" dirty="0">
                <a:solidFill>
                  <a:srgbClr val="000001"/>
                </a:solidFill>
                <a:latin typeface="Inter"/>
                <a:ea typeface="Inter"/>
                <a:cs typeface="Roya" panose="00000400000000000000" pitchFamily="2" charset="-78"/>
                <a:sym typeface="Inter"/>
              </a:rPr>
              <a:t>.</a:t>
            </a:r>
          </a:p>
        </p:txBody>
      </p:sp>
      <p:sp>
        <p:nvSpPr>
          <p:cNvPr id="27" name="TextBox 27"/>
          <p:cNvSpPr txBox="1"/>
          <p:nvPr/>
        </p:nvSpPr>
        <p:spPr>
          <a:xfrm>
            <a:off x="540654" y="8397694"/>
            <a:ext cx="3122611" cy="1231106"/>
          </a:xfrm>
          <a:prstGeom prst="rect">
            <a:avLst/>
          </a:prstGeom>
        </p:spPr>
        <p:txBody>
          <a:bodyPr wrap="square" lIns="0" tIns="0" rIns="0" bIns="0" rtlCol="0" anchor="t">
            <a:spAutoFit/>
          </a:bodyPr>
          <a:lstStyle/>
          <a:p>
            <a:pPr algn="r" rtl="1"/>
            <a:r>
              <a:rPr lang="ar-EG" sz="1600" dirty="0">
                <a:solidFill>
                  <a:srgbClr val="000001"/>
                </a:solidFill>
                <a:latin typeface="Inter"/>
                <a:ea typeface="Inter"/>
                <a:cs typeface="Roya" panose="00000400000000000000" pitchFamily="2" charset="-78"/>
                <a:sym typeface="Inter"/>
                <a:rtl/>
              </a:rPr>
              <a:t>ترکیب تحلیل مهندسی، طراحی صنعتی و ساخت راهکارهای سفارشی برای بهینه‌سازی عملکرد سیستم‌های انتقال سیال؛ از تحلیل</a:t>
            </a:r>
            <a:r>
              <a:rPr lang="en-US" sz="1600" dirty="0">
                <a:solidFill>
                  <a:srgbClr val="000001"/>
                </a:solidFill>
                <a:latin typeface="Inter"/>
                <a:ea typeface="Inter"/>
                <a:cs typeface="Roya" panose="00000400000000000000" pitchFamily="2" charset="-78"/>
                <a:sym typeface="Inter"/>
              </a:rPr>
              <a:t> CFD </a:t>
            </a:r>
            <a:r>
              <a:rPr lang="ar-EG" sz="1600" dirty="0">
                <a:solidFill>
                  <a:srgbClr val="000001"/>
                </a:solidFill>
                <a:latin typeface="Inter"/>
                <a:ea typeface="Inter"/>
                <a:cs typeface="Roya" panose="00000400000000000000" pitchFamily="2" charset="-78"/>
                <a:sym typeface="Inter"/>
                <a:rtl/>
              </a:rPr>
              <a:t>و طراحی</a:t>
            </a:r>
            <a:r>
              <a:rPr lang="en-US" sz="1600" dirty="0">
                <a:solidFill>
                  <a:srgbClr val="000001"/>
                </a:solidFill>
                <a:latin typeface="Inter"/>
                <a:ea typeface="Inter"/>
                <a:cs typeface="Roya" panose="00000400000000000000" pitchFamily="2" charset="-78"/>
                <a:sym typeface="Inter"/>
              </a:rPr>
              <a:t> CAD/CAM </a:t>
            </a:r>
            <a:r>
              <a:rPr lang="ar-EG" sz="1600" dirty="0">
                <a:solidFill>
                  <a:srgbClr val="000001"/>
                </a:solidFill>
                <a:latin typeface="Inter"/>
                <a:ea typeface="Inter"/>
                <a:cs typeface="Roya" panose="00000400000000000000" pitchFamily="2" charset="-78"/>
                <a:sym typeface="Inter"/>
                <a:rtl/>
              </a:rPr>
              <a:t>تا ساخت مکانیکال سیل، پکیج‌های تزریق و سیستم‌های </a:t>
            </a:r>
            <a:r>
              <a:rPr lang="ar-EG" sz="1600" dirty="0" smtClean="0">
                <a:solidFill>
                  <a:srgbClr val="000001"/>
                </a:solidFill>
                <a:latin typeface="Inter"/>
                <a:ea typeface="Inter"/>
                <a:cs typeface="Roya" panose="00000400000000000000" pitchFamily="2" charset="-78"/>
                <a:sym typeface="Inter"/>
                <a:rtl/>
              </a:rPr>
              <a:t>آب‌بندی</a:t>
            </a:r>
            <a:endParaRPr lang="en-US" sz="1600" dirty="0">
              <a:solidFill>
                <a:srgbClr val="000001"/>
              </a:solidFill>
              <a:latin typeface="Inter"/>
              <a:ea typeface="Inter"/>
              <a:cs typeface="Roya" panose="00000400000000000000" pitchFamily="2" charset="-78"/>
              <a:sym typeface="Inter"/>
            </a:endParaRPr>
          </a:p>
        </p:txBody>
      </p:sp>
      <p:sp>
        <p:nvSpPr>
          <p:cNvPr id="28" name="TextBox 28"/>
          <p:cNvSpPr txBox="1"/>
          <p:nvPr/>
        </p:nvSpPr>
        <p:spPr>
          <a:xfrm>
            <a:off x="3796674" y="6636512"/>
            <a:ext cx="3244436" cy="984885"/>
          </a:xfrm>
          <a:prstGeom prst="rect">
            <a:avLst/>
          </a:prstGeom>
        </p:spPr>
        <p:txBody>
          <a:bodyPr wrap="square" lIns="0" tIns="0" rIns="0" bIns="0" rtlCol="0" anchor="t">
            <a:spAutoFit/>
          </a:bodyPr>
          <a:lstStyle/>
          <a:p>
            <a:pPr algn="r" rtl="1"/>
            <a:r>
              <a:rPr lang="ar-EG" sz="1600" dirty="0">
                <a:solidFill>
                  <a:srgbClr val="000001"/>
                </a:solidFill>
                <a:latin typeface="Inter"/>
                <a:ea typeface="Inter"/>
                <a:cs typeface="Roya" panose="00000400000000000000" pitchFamily="2" charset="-78"/>
                <a:sym typeface="Inter"/>
                <a:rtl/>
              </a:rPr>
              <a:t>تأمین انواع پمپ‌ها، مکانیکال سیل‌ها، قطعات یدکی و تجهیزات جانبی انتقال سیال برای صنایع نفت و گاز، پتروشیمی، شیمیایی، دارویی، غذایی، بهداشتی، کشاورزی، سیمان، معدن و صنایع سنگین</a:t>
            </a:r>
            <a:r>
              <a:rPr lang="en-US" sz="1600" dirty="0">
                <a:solidFill>
                  <a:srgbClr val="000001"/>
                </a:solidFill>
                <a:latin typeface="Inter"/>
                <a:ea typeface="Inter"/>
                <a:cs typeface="Roya" panose="00000400000000000000" pitchFamily="2" charset="-78"/>
                <a:sym typeface="Inter"/>
              </a:rPr>
              <a:t>.</a:t>
            </a:r>
          </a:p>
        </p:txBody>
      </p:sp>
      <p:sp>
        <p:nvSpPr>
          <p:cNvPr id="29" name="TextBox 29"/>
          <p:cNvSpPr txBox="1"/>
          <p:nvPr/>
        </p:nvSpPr>
        <p:spPr>
          <a:xfrm>
            <a:off x="3962813" y="8578309"/>
            <a:ext cx="2841186" cy="555280"/>
          </a:xfrm>
          <a:prstGeom prst="rect">
            <a:avLst/>
          </a:prstGeom>
        </p:spPr>
        <p:txBody>
          <a:bodyPr lIns="0" tIns="0" rIns="0" bIns="0" rtlCol="0" anchor="t">
            <a:spAutoFit/>
          </a:bodyPr>
          <a:lstStyle/>
          <a:p>
            <a:pPr algn="r" rtl="1">
              <a:lnSpc>
                <a:spcPts val="1400"/>
              </a:lnSpc>
            </a:pPr>
            <a:r>
              <a:rPr lang="ar-EG" sz="1600" dirty="0">
                <a:solidFill>
                  <a:srgbClr val="000001"/>
                </a:solidFill>
                <a:latin typeface="Inter"/>
                <a:ea typeface="Inter"/>
                <a:cs typeface="Roya" panose="00000400000000000000" pitchFamily="2" charset="-78"/>
                <a:sym typeface="Inter"/>
                <a:rtl/>
              </a:rPr>
              <a:t>طراحی و ساخت قطعات کمیاب، فرسوده یا خارج از دسترس پمپ‌ها بر اساس نمونه اصلی، نقشه فنی یا شرایط کاری تجهیز</a:t>
            </a:r>
            <a:r>
              <a:rPr lang="en-US" sz="1600" dirty="0">
                <a:solidFill>
                  <a:srgbClr val="000001"/>
                </a:solidFill>
                <a:latin typeface="Inter"/>
                <a:ea typeface="Inter"/>
                <a:cs typeface="Roya" panose="00000400000000000000" pitchFamily="2" charset="-78"/>
                <a:sym typeface="Inter"/>
              </a:rPr>
              <a:t>.</a:t>
            </a:r>
          </a:p>
        </p:txBody>
      </p:sp>
      <p:sp>
        <p:nvSpPr>
          <p:cNvPr id="30" name="TextBox 30"/>
          <p:cNvSpPr txBox="1"/>
          <p:nvPr/>
        </p:nvSpPr>
        <p:spPr>
          <a:xfrm>
            <a:off x="1057422" y="6153149"/>
            <a:ext cx="2238343" cy="211596"/>
          </a:xfrm>
          <a:prstGeom prst="rect">
            <a:avLst/>
          </a:prstGeom>
        </p:spPr>
        <p:txBody>
          <a:bodyPr lIns="0" tIns="0" rIns="0" bIns="0" rtlCol="0" anchor="t">
            <a:spAutoFit/>
          </a:bodyPr>
          <a:lstStyle/>
          <a:p>
            <a:pPr algn="ctr">
              <a:lnSpc>
                <a:spcPts val="1400"/>
              </a:lnSpc>
            </a:pPr>
            <a:r>
              <a:rPr lang="ar-EG" sz="2000" b="1" spc="-42" dirty="0" smtClean="0">
                <a:solidFill>
                  <a:srgbClr val="FFFFFF"/>
                </a:solidFill>
                <a:latin typeface="Bricolage Grotesque Bold"/>
                <a:ea typeface="Bricolage Grotesque Bold"/>
                <a:cs typeface="Roya" panose="00000400000000000000" pitchFamily="2" charset="-78"/>
                <a:sym typeface="Bricolage Grotesque Bold"/>
                <a:rtl/>
              </a:rPr>
              <a:t>تعمیرات و اورهال تخصصی</a:t>
            </a:r>
            <a:endParaRPr lang="ar-EG" sz="2000" b="1" spc="-42" dirty="0">
              <a:solidFill>
                <a:srgbClr val="FFFFFF"/>
              </a:solidFill>
              <a:latin typeface="Bricolage Grotesque Bold"/>
              <a:ea typeface="Bricolage Grotesque Bold"/>
              <a:cs typeface="Roya" panose="00000400000000000000" pitchFamily="2" charset="-78"/>
              <a:sym typeface="Bricolage Grotesque Bold"/>
              <a:rtl/>
            </a:endParaRPr>
          </a:p>
        </p:txBody>
      </p:sp>
      <p:sp>
        <p:nvSpPr>
          <p:cNvPr id="31" name="TextBox 31"/>
          <p:cNvSpPr txBox="1"/>
          <p:nvPr/>
        </p:nvSpPr>
        <p:spPr>
          <a:xfrm>
            <a:off x="4533450" y="6185773"/>
            <a:ext cx="2238343" cy="359410"/>
          </a:xfrm>
          <a:prstGeom prst="rect">
            <a:avLst/>
          </a:prstGeom>
        </p:spPr>
        <p:txBody>
          <a:bodyPr lIns="0" tIns="0" rIns="0" bIns="0" rtlCol="0" anchor="t">
            <a:spAutoFit/>
          </a:bodyPr>
          <a:lstStyle/>
          <a:p>
            <a:pPr algn="l">
              <a:lnSpc>
                <a:spcPts val="1400"/>
              </a:lnSpc>
            </a:pPr>
            <a:r>
              <a:rPr lang="ar-EG" sz="1600" b="1" spc="-42" dirty="0">
                <a:solidFill>
                  <a:srgbClr val="FFFFFF"/>
                </a:solidFill>
                <a:latin typeface="Bricolage Grotesque Bold"/>
                <a:ea typeface="Bricolage Grotesque Bold"/>
                <a:cs typeface="Roya" panose="00000400000000000000" pitchFamily="2" charset="-78"/>
                <a:sym typeface="Bricolage Grotesque Bold"/>
                <a:rtl/>
              </a:rPr>
              <a:t>تأمین تجهیزات انتقال سیال</a:t>
            </a:r>
          </a:p>
          <a:p>
            <a:pPr algn="ctr">
              <a:lnSpc>
                <a:spcPts val="1400"/>
              </a:lnSpc>
            </a:pPr>
            <a:endParaRPr lang="ar-EG" sz="1400" b="1" spc="-42" dirty="0">
              <a:solidFill>
                <a:srgbClr val="FFFFFF"/>
              </a:solidFill>
              <a:latin typeface="Bricolage Grotesque Bold"/>
              <a:ea typeface="Bricolage Grotesque Bold"/>
              <a:cs typeface="Bricolage Grotesque Bold"/>
              <a:sym typeface="Bricolage Grotesque Bold"/>
              <a:rtl/>
            </a:endParaRPr>
          </a:p>
        </p:txBody>
      </p:sp>
      <p:sp>
        <p:nvSpPr>
          <p:cNvPr id="32" name="TextBox 32"/>
          <p:cNvSpPr txBox="1"/>
          <p:nvPr/>
        </p:nvSpPr>
        <p:spPr>
          <a:xfrm>
            <a:off x="946667" y="7785078"/>
            <a:ext cx="2515958" cy="553998"/>
          </a:xfrm>
          <a:prstGeom prst="rect">
            <a:avLst/>
          </a:prstGeom>
        </p:spPr>
        <p:txBody>
          <a:bodyPr lIns="0" tIns="0" rIns="0" bIns="0" rtlCol="0" anchor="t">
            <a:spAutoFit/>
          </a:bodyPr>
          <a:lstStyle/>
          <a:p>
            <a:pPr algn="ctr"/>
            <a:r>
              <a:rPr lang="ar-EG" b="1" spc="-39" dirty="0">
                <a:solidFill>
                  <a:srgbClr val="FFFFFF"/>
                </a:solidFill>
                <a:latin typeface="Bricolage Grotesque Bold"/>
                <a:ea typeface="Bricolage Grotesque Bold"/>
                <a:cs typeface="Roya" panose="00000400000000000000" pitchFamily="2" charset="-78"/>
                <a:sym typeface="Bricolage Grotesque Bold"/>
                <a:rtl/>
              </a:rPr>
              <a:t>تحلیل، طراحی و ساخت سیستم‌های سفارشی انتقال سیال</a:t>
            </a:r>
          </a:p>
        </p:txBody>
      </p:sp>
      <p:sp>
        <p:nvSpPr>
          <p:cNvPr id="33" name="TextBox 33"/>
          <p:cNvSpPr txBox="1"/>
          <p:nvPr/>
        </p:nvSpPr>
        <p:spPr>
          <a:xfrm>
            <a:off x="4113524" y="7829719"/>
            <a:ext cx="2539765" cy="492443"/>
          </a:xfrm>
          <a:prstGeom prst="rect">
            <a:avLst/>
          </a:prstGeom>
        </p:spPr>
        <p:txBody>
          <a:bodyPr lIns="0" tIns="0" rIns="0" bIns="0" rtlCol="0" anchor="t">
            <a:spAutoFit/>
          </a:bodyPr>
          <a:lstStyle/>
          <a:p>
            <a:pPr algn="ctr"/>
            <a:r>
              <a:rPr lang="ar-EG" sz="1600" b="1" spc="-39" dirty="0">
                <a:solidFill>
                  <a:srgbClr val="FFFFFF"/>
                </a:solidFill>
                <a:latin typeface="Bricolage Grotesque Bold"/>
                <a:ea typeface="Bricolage Grotesque Bold"/>
                <a:cs typeface="Roya" panose="00000400000000000000" pitchFamily="2" charset="-78"/>
                <a:sym typeface="Bricolage Grotesque Bold"/>
                <a:rtl/>
              </a:rPr>
              <a:t>مهندسی معکوس و ساخت قطعات سفارشی</a:t>
            </a:r>
          </a:p>
        </p:txBody>
      </p:sp>
      <p:sp>
        <p:nvSpPr>
          <p:cNvPr id="34" name="TextBox 34"/>
          <p:cNvSpPr txBox="1"/>
          <p:nvPr/>
        </p:nvSpPr>
        <p:spPr>
          <a:xfrm>
            <a:off x="5085688" y="905159"/>
            <a:ext cx="1718312" cy="151765"/>
          </a:xfrm>
          <a:prstGeom prst="rect">
            <a:avLst/>
          </a:prstGeom>
        </p:spPr>
        <p:txBody>
          <a:bodyPr lIns="0" tIns="0" rIns="0" bIns="0" rtlCol="0" anchor="t">
            <a:spAutoFit/>
          </a:bodyPr>
          <a:lstStyle/>
          <a:p>
            <a:pPr algn="r">
              <a:lnSpc>
                <a:spcPts val="1100"/>
              </a:lnSpc>
            </a:pPr>
            <a:r>
              <a:rPr lang="en-US" sz="1100">
                <a:solidFill>
                  <a:srgbClr val="000001"/>
                </a:solidFill>
                <a:latin typeface="Inter"/>
                <a:ea typeface="Inter"/>
                <a:cs typeface="Inter"/>
                <a:sym typeface="Inter"/>
              </a:rPr>
              <a:t>2026</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89738" y="4475018"/>
            <a:ext cx="6041024" cy="0"/>
          </a:xfrm>
          <a:prstGeom prst="line">
            <a:avLst/>
          </a:prstGeom>
          <a:ln w="9525" cap="rnd">
            <a:solidFill>
              <a:srgbClr val="000001">
                <a:alpha val="24706"/>
              </a:srgbClr>
            </a:solidFill>
            <a:prstDash val="solid"/>
            <a:headEnd type="none" w="sm" len="sm"/>
            <a:tailEnd type="none" w="sm" len="sm"/>
          </a:ln>
        </p:spPr>
      </p:sp>
      <p:sp>
        <p:nvSpPr>
          <p:cNvPr id="3" name="TextBox 3"/>
          <p:cNvSpPr txBox="1"/>
          <p:nvPr/>
        </p:nvSpPr>
        <p:spPr>
          <a:xfrm>
            <a:off x="4610304" y="4694495"/>
            <a:ext cx="2719854" cy="1118063"/>
          </a:xfrm>
          <a:prstGeom prst="rect">
            <a:avLst/>
          </a:prstGeom>
        </p:spPr>
        <p:txBody>
          <a:bodyPr lIns="0" tIns="0" rIns="0" bIns="0" rtlCol="0" anchor="t">
            <a:spAutoFit/>
          </a:bodyPr>
          <a:lstStyle/>
          <a:p>
            <a:pPr algn="l">
              <a:lnSpc>
                <a:spcPts val="2861"/>
              </a:lnSpc>
            </a:pPr>
            <a:r>
              <a:rPr lang="ar-EG" sz="2601" b="1" dirty="0">
                <a:solidFill>
                  <a:srgbClr val="1E439D"/>
                </a:solidFill>
                <a:latin typeface="DM Sans Bold"/>
                <a:ea typeface="DM Sans Bold"/>
                <a:cs typeface="Roya" panose="00000400000000000000" pitchFamily="2" charset="-78"/>
                <a:sym typeface="DM Sans Bold"/>
                <a:rtl/>
              </a:rPr>
              <a:t>دامنه خدمات</a:t>
            </a:r>
          </a:p>
          <a:p>
            <a:pPr algn="l">
              <a:lnSpc>
                <a:spcPts val="2861"/>
              </a:lnSpc>
            </a:pPr>
            <a:endParaRPr lang="ar-EG" sz="2601" b="1" dirty="0">
              <a:solidFill>
                <a:srgbClr val="1E439D"/>
              </a:solidFill>
              <a:latin typeface="DM Sans Bold"/>
              <a:ea typeface="DM Sans Bold"/>
              <a:cs typeface="DM Sans Bold"/>
              <a:sym typeface="DM Sans Bold"/>
              <a:rtl/>
            </a:endParaRPr>
          </a:p>
          <a:p>
            <a:pPr algn="l">
              <a:lnSpc>
                <a:spcPts val="2861"/>
              </a:lnSpc>
            </a:pPr>
            <a:endParaRPr lang="ar-EG" sz="2601" b="1" dirty="0">
              <a:solidFill>
                <a:srgbClr val="1E439D"/>
              </a:solidFill>
              <a:latin typeface="DM Sans Bold"/>
              <a:ea typeface="DM Sans Bold"/>
              <a:cs typeface="DM Sans Bold"/>
              <a:sym typeface="DM Sans Bold"/>
              <a:rtl/>
            </a:endParaRPr>
          </a:p>
        </p:txBody>
      </p:sp>
      <p:sp>
        <p:nvSpPr>
          <p:cNvPr id="4" name="Freeform 4"/>
          <p:cNvSpPr/>
          <p:nvPr/>
        </p:nvSpPr>
        <p:spPr>
          <a:xfrm flipH="1">
            <a:off x="6445250" y="4731289"/>
            <a:ext cx="253525" cy="253525"/>
          </a:xfrm>
          <a:custGeom>
            <a:avLst/>
            <a:gdLst/>
            <a:ahLst/>
            <a:cxnLst/>
            <a:rect l="l" t="t" r="r" b="b"/>
            <a:pathLst>
              <a:path w="253525" h="253525">
                <a:moveTo>
                  <a:pt x="253524" y="0"/>
                </a:moveTo>
                <a:lnTo>
                  <a:pt x="0" y="0"/>
                </a:lnTo>
                <a:lnTo>
                  <a:pt x="0" y="253525"/>
                </a:lnTo>
                <a:lnTo>
                  <a:pt x="253524" y="253525"/>
                </a:lnTo>
                <a:lnTo>
                  <a:pt x="253524"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TextBox 5"/>
          <p:cNvSpPr txBox="1"/>
          <p:nvPr/>
        </p:nvSpPr>
        <p:spPr>
          <a:xfrm>
            <a:off x="1101339" y="4656975"/>
            <a:ext cx="2719854" cy="1118063"/>
          </a:xfrm>
          <a:prstGeom prst="rect">
            <a:avLst/>
          </a:prstGeom>
        </p:spPr>
        <p:txBody>
          <a:bodyPr lIns="0" tIns="0" rIns="0" bIns="0" rtlCol="0" anchor="t">
            <a:spAutoFit/>
          </a:bodyPr>
          <a:lstStyle/>
          <a:p>
            <a:pPr algn="l">
              <a:lnSpc>
                <a:spcPts val="2861"/>
              </a:lnSpc>
            </a:pPr>
            <a:r>
              <a:rPr lang="ar-EG" sz="2601" b="1" dirty="0">
                <a:solidFill>
                  <a:srgbClr val="1E439D"/>
                </a:solidFill>
                <a:latin typeface="DM Sans Bold"/>
                <a:ea typeface="DM Sans Bold"/>
                <a:cs typeface="Roya" panose="00000400000000000000" pitchFamily="2" charset="-78"/>
                <a:sym typeface="DM Sans Bold"/>
                <a:rtl/>
              </a:rPr>
              <a:t>صنایع هدف</a:t>
            </a:r>
          </a:p>
          <a:p>
            <a:pPr algn="l">
              <a:lnSpc>
                <a:spcPts val="2861"/>
              </a:lnSpc>
            </a:pPr>
            <a:endParaRPr lang="ar-EG" sz="2601" b="1" dirty="0">
              <a:solidFill>
                <a:srgbClr val="1E439D"/>
              </a:solidFill>
              <a:latin typeface="DM Sans Bold"/>
              <a:ea typeface="DM Sans Bold"/>
              <a:cs typeface="DM Sans Bold"/>
              <a:sym typeface="DM Sans Bold"/>
              <a:rtl/>
            </a:endParaRPr>
          </a:p>
          <a:p>
            <a:pPr algn="l">
              <a:lnSpc>
                <a:spcPts val="2861"/>
              </a:lnSpc>
            </a:pPr>
            <a:endParaRPr lang="ar-EG" sz="2601" b="1" dirty="0">
              <a:solidFill>
                <a:srgbClr val="1E439D"/>
              </a:solidFill>
              <a:latin typeface="DM Sans Bold"/>
              <a:ea typeface="DM Sans Bold"/>
              <a:cs typeface="DM Sans Bold"/>
              <a:sym typeface="DM Sans Bold"/>
              <a:rtl/>
            </a:endParaRPr>
          </a:p>
        </p:txBody>
      </p:sp>
      <p:sp>
        <p:nvSpPr>
          <p:cNvPr id="6" name="Freeform 6"/>
          <p:cNvSpPr/>
          <p:nvPr/>
        </p:nvSpPr>
        <p:spPr>
          <a:xfrm rot="152386" flipH="1">
            <a:off x="2649540" y="4711318"/>
            <a:ext cx="253525" cy="253525"/>
          </a:xfrm>
          <a:custGeom>
            <a:avLst/>
            <a:gdLst/>
            <a:ahLst/>
            <a:cxnLst/>
            <a:rect l="l" t="t" r="r" b="b"/>
            <a:pathLst>
              <a:path w="253525" h="253525">
                <a:moveTo>
                  <a:pt x="253525" y="0"/>
                </a:moveTo>
                <a:lnTo>
                  <a:pt x="0" y="0"/>
                </a:lnTo>
                <a:lnTo>
                  <a:pt x="0" y="253524"/>
                </a:lnTo>
                <a:lnTo>
                  <a:pt x="253525" y="253524"/>
                </a:lnTo>
                <a:lnTo>
                  <a:pt x="253525"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TextBox 7"/>
          <p:cNvSpPr txBox="1"/>
          <p:nvPr/>
        </p:nvSpPr>
        <p:spPr>
          <a:xfrm>
            <a:off x="0" y="5307900"/>
            <a:ext cx="3254743" cy="2062480"/>
          </a:xfrm>
          <a:prstGeom prst="rect">
            <a:avLst/>
          </a:prstGeom>
        </p:spPr>
        <p:txBody>
          <a:bodyPr lIns="0" tIns="0" rIns="0" bIns="0" rtlCol="0" anchor="t">
            <a:spAutoFit/>
          </a:bodyPr>
          <a:lstStyle/>
          <a:p>
            <a:pPr marL="280669" lvl="1" indent="-140335" algn="r" rtl="1">
              <a:lnSpc>
                <a:spcPts val="1819"/>
              </a:lnSpc>
              <a:buFont typeface="Arial"/>
              <a:buChar char="•"/>
            </a:pPr>
            <a:r>
              <a:rPr lang="ar-EG" sz="1400" dirty="0">
                <a:solidFill>
                  <a:srgbClr val="000001"/>
                </a:solidFill>
                <a:latin typeface="Canva Sans"/>
                <a:ea typeface="Canva Sans"/>
                <a:cs typeface="Roya" panose="00000400000000000000" pitchFamily="2" charset="-78"/>
                <a:sym typeface="Canva Sans"/>
                <a:rtl/>
              </a:rPr>
              <a:t>تأمنفت، گاز و پتروشیمی</a:t>
            </a:r>
          </a:p>
          <a:p>
            <a:pPr marL="280669" lvl="1" indent="-140335" algn="r" rtl="1">
              <a:lnSpc>
                <a:spcPts val="1819"/>
              </a:lnSpc>
              <a:buFont typeface="Arial"/>
              <a:buChar char="•"/>
            </a:pPr>
            <a:r>
              <a:rPr lang="ar-EG" sz="1400" dirty="0">
                <a:solidFill>
                  <a:srgbClr val="000001"/>
                </a:solidFill>
                <a:latin typeface="Canva Sans"/>
                <a:ea typeface="Canva Sans"/>
                <a:cs typeface="Roya" panose="00000400000000000000" pitchFamily="2" charset="-78"/>
                <a:sym typeface="Canva Sans"/>
                <a:rtl/>
              </a:rPr>
              <a:t>صنایع شیمیایی</a:t>
            </a:r>
          </a:p>
          <a:p>
            <a:pPr marL="280669" lvl="1" indent="-140335" algn="r" rtl="1">
              <a:lnSpc>
                <a:spcPts val="1819"/>
              </a:lnSpc>
              <a:buFont typeface="Arial"/>
              <a:buChar char="•"/>
            </a:pPr>
            <a:r>
              <a:rPr lang="ar-EG" sz="1400" dirty="0">
                <a:solidFill>
                  <a:srgbClr val="000001"/>
                </a:solidFill>
                <a:latin typeface="Canva Sans"/>
                <a:ea typeface="Canva Sans"/>
                <a:cs typeface="Roya" panose="00000400000000000000" pitchFamily="2" charset="-78"/>
                <a:sym typeface="Canva Sans"/>
                <a:rtl/>
              </a:rPr>
              <a:t>صنایع دارویی و بهداشتی</a:t>
            </a:r>
          </a:p>
          <a:p>
            <a:pPr marL="280669" lvl="1" indent="-140335" algn="r" rtl="1">
              <a:lnSpc>
                <a:spcPts val="1819"/>
              </a:lnSpc>
              <a:buFont typeface="Arial"/>
              <a:buChar char="•"/>
            </a:pPr>
            <a:r>
              <a:rPr lang="ar-EG" sz="1400" dirty="0">
                <a:solidFill>
                  <a:srgbClr val="000001"/>
                </a:solidFill>
                <a:latin typeface="Canva Sans"/>
                <a:ea typeface="Canva Sans"/>
                <a:cs typeface="Roya" panose="00000400000000000000" pitchFamily="2" charset="-78"/>
                <a:sym typeface="Canva Sans"/>
                <a:rtl/>
              </a:rPr>
              <a:t>صنایع غذایی و نوشیدنی</a:t>
            </a:r>
          </a:p>
          <a:p>
            <a:pPr marL="280669" lvl="1" indent="-140335" algn="r" rtl="1">
              <a:lnSpc>
                <a:spcPts val="1819"/>
              </a:lnSpc>
              <a:buFont typeface="Arial"/>
              <a:buChar char="•"/>
            </a:pPr>
            <a:r>
              <a:rPr lang="ar-EG" sz="1400" dirty="0">
                <a:solidFill>
                  <a:srgbClr val="000001"/>
                </a:solidFill>
                <a:latin typeface="Canva Sans"/>
                <a:ea typeface="Canva Sans"/>
                <a:cs typeface="Roya" panose="00000400000000000000" pitchFamily="2" charset="-78"/>
                <a:sym typeface="Canva Sans"/>
                <a:rtl/>
              </a:rPr>
              <a:t>صنایع آرایشی و شوینده</a:t>
            </a:r>
          </a:p>
          <a:p>
            <a:pPr marL="280669" lvl="1" indent="-140335" algn="r" rtl="1">
              <a:lnSpc>
                <a:spcPts val="1819"/>
              </a:lnSpc>
              <a:buFont typeface="Arial"/>
              <a:buChar char="•"/>
            </a:pPr>
            <a:r>
              <a:rPr lang="ar-EG" sz="1400" dirty="0">
                <a:solidFill>
                  <a:srgbClr val="000001"/>
                </a:solidFill>
                <a:latin typeface="Canva Sans"/>
                <a:ea typeface="Canva Sans"/>
                <a:cs typeface="Roya" panose="00000400000000000000" pitchFamily="2" charset="-78"/>
                <a:sym typeface="Canva Sans"/>
                <a:rtl/>
              </a:rPr>
              <a:t>کشاورزی و آبرسانی</a:t>
            </a:r>
          </a:p>
          <a:p>
            <a:pPr marL="280669" lvl="1" indent="-140335" algn="r" rtl="1">
              <a:lnSpc>
                <a:spcPts val="1819"/>
              </a:lnSpc>
              <a:buFont typeface="Arial"/>
              <a:buChar char="•"/>
            </a:pPr>
            <a:r>
              <a:rPr lang="ar-EG" sz="1400" dirty="0">
                <a:solidFill>
                  <a:srgbClr val="000001"/>
                </a:solidFill>
                <a:latin typeface="Canva Sans"/>
                <a:ea typeface="Canva Sans"/>
                <a:cs typeface="Roya" panose="00000400000000000000" pitchFamily="2" charset="-78"/>
                <a:sym typeface="Canva Sans"/>
                <a:rtl/>
              </a:rPr>
              <a:t>سیمان، معدن و صنایع سنگین</a:t>
            </a:r>
          </a:p>
          <a:p>
            <a:pPr algn="l">
              <a:lnSpc>
                <a:spcPts val="1819"/>
              </a:lnSpc>
            </a:pPr>
            <a:r>
              <a:rPr lang="ar-EG" sz="1299" dirty="0">
                <a:solidFill>
                  <a:srgbClr val="000001"/>
                </a:solidFill>
                <a:latin typeface="Canva Sans"/>
                <a:ea typeface="Canva Sans"/>
                <a:cs typeface="Canva Sans"/>
                <a:sym typeface="Canva Sans"/>
                <a:rtl/>
              </a:rPr>
              <a:t>ا</a:t>
            </a:r>
          </a:p>
          <a:p>
            <a:pPr algn="l">
              <a:lnSpc>
                <a:spcPts val="1819"/>
              </a:lnSpc>
            </a:pPr>
            <a:endParaRPr lang="ar-EG" sz="1299" dirty="0">
              <a:solidFill>
                <a:srgbClr val="000001"/>
              </a:solidFill>
              <a:latin typeface="Canva Sans"/>
              <a:ea typeface="Canva Sans"/>
              <a:cs typeface="Canva Sans"/>
              <a:sym typeface="Canva Sans"/>
              <a:rtl/>
            </a:endParaRPr>
          </a:p>
        </p:txBody>
      </p:sp>
      <p:grpSp>
        <p:nvGrpSpPr>
          <p:cNvPr id="8" name="Group 8"/>
          <p:cNvGrpSpPr/>
          <p:nvPr/>
        </p:nvGrpSpPr>
        <p:grpSpPr>
          <a:xfrm rot="4153440">
            <a:off x="-657743" y="-5289203"/>
            <a:ext cx="290758" cy="11630386"/>
            <a:chOff x="0" y="0"/>
            <a:chExt cx="104201" cy="4168068"/>
          </a:xfrm>
        </p:grpSpPr>
        <p:sp>
          <p:nvSpPr>
            <p:cNvPr id="9" name="Freeform 9"/>
            <p:cNvSpPr/>
            <p:nvPr/>
          </p:nvSpPr>
          <p:spPr>
            <a:xfrm>
              <a:off x="0" y="0"/>
              <a:ext cx="104201" cy="4168068"/>
            </a:xfrm>
            <a:custGeom>
              <a:avLst/>
              <a:gdLst/>
              <a:ahLst/>
              <a:cxnLst/>
              <a:rect l="l" t="t" r="r" b="b"/>
              <a:pathLst>
                <a:path w="104201" h="4168068">
                  <a:moveTo>
                    <a:pt x="0" y="0"/>
                  </a:moveTo>
                  <a:lnTo>
                    <a:pt x="104201" y="0"/>
                  </a:lnTo>
                  <a:lnTo>
                    <a:pt x="104201" y="4168068"/>
                  </a:lnTo>
                  <a:lnTo>
                    <a:pt x="0" y="4168068"/>
                  </a:lnTo>
                  <a:close/>
                </a:path>
              </a:pathLst>
            </a:custGeom>
            <a:solidFill>
              <a:srgbClr val="B1D5E6"/>
            </a:solidFill>
          </p:spPr>
        </p:sp>
        <p:sp>
          <p:nvSpPr>
            <p:cNvPr id="10" name="TextBox 10"/>
            <p:cNvSpPr txBox="1"/>
            <p:nvPr/>
          </p:nvSpPr>
          <p:spPr>
            <a:xfrm>
              <a:off x="0" y="-28575"/>
              <a:ext cx="104201" cy="4196643"/>
            </a:xfrm>
            <a:prstGeom prst="rect">
              <a:avLst/>
            </a:prstGeom>
          </p:spPr>
          <p:txBody>
            <a:bodyPr lIns="50800" tIns="50800" rIns="50800" bIns="50800" rtlCol="0" anchor="ctr"/>
            <a:lstStyle/>
            <a:p>
              <a:pPr algn="ctr">
                <a:lnSpc>
                  <a:spcPts val="1679"/>
                </a:lnSpc>
              </a:pPr>
              <a:endParaRPr/>
            </a:p>
          </p:txBody>
        </p:sp>
      </p:grpSp>
      <p:sp>
        <p:nvSpPr>
          <p:cNvPr id="11" name="Freeform 11"/>
          <p:cNvSpPr/>
          <p:nvPr/>
        </p:nvSpPr>
        <p:spPr>
          <a:xfrm>
            <a:off x="1866922" y="7278382"/>
            <a:ext cx="4141482" cy="2711442"/>
          </a:xfrm>
          <a:custGeom>
            <a:avLst/>
            <a:gdLst/>
            <a:ahLst/>
            <a:cxnLst/>
            <a:rect l="l" t="t" r="r" b="b"/>
            <a:pathLst>
              <a:path w="4141482" h="2711442">
                <a:moveTo>
                  <a:pt x="0" y="0"/>
                </a:moveTo>
                <a:lnTo>
                  <a:pt x="4141482" y="0"/>
                </a:lnTo>
                <a:lnTo>
                  <a:pt x="4141482" y="2711442"/>
                </a:lnTo>
                <a:lnTo>
                  <a:pt x="0" y="2711442"/>
                </a:lnTo>
                <a:lnTo>
                  <a:pt x="0" y="0"/>
                </a:lnTo>
                <a:close/>
              </a:path>
            </a:pathLst>
          </a:custGeom>
          <a:blipFill>
            <a:blip r:embed="rId4"/>
            <a:stretch>
              <a:fillRect l="-3358" r="-3358" b="-8598"/>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grpSp>
        <p:nvGrpSpPr>
          <p:cNvPr id="12" name="Group 12"/>
          <p:cNvGrpSpPr/>
          <p:nvPr/>
        </p:nvGrpSpPr>
        <p:grpSpPr>
          <a:xfrm rot="4153440">
            <a:off x="4702372" y="5800182"/>
            <a:ext cx="3002753" cy="11630386"/>
            <a:chOff x="0" y="0"/>
            <a:chExt cx="1076119" cy="4168068"/>
          </a:xfrm>
        </p:grpSpPr>
        <p:sp>
          <p:nvSpPr>
            <p:cNvPr id="13" name="Freeform 1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4" name="TextBox 1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5" name="TextBox 15"/>
          <p:cNvSpPr txBox="1"/>
          <p:nvPr/>
        </p:nvSpPr>
        <p:spPr>
          <a:xfrm>
            <a:off x="889738" y="1274079"/>
            <a:ext cx="7164189" cy="574947"/>
          </a:xfrm>
          <a:prstGeom prst="rect">
            <a:avLst/>
          </a:prstGeom>
        </p:spPr>
        <p:txBody>
          <a:bodyPr lIns="0" tIns="0" rIns="0" bIns="0" rtlCol="0" anchor="t">
            <a:spAutoFit/>
          </a:bodyPr>
          <a:lstStyle/>
          <a:p>
            <a:pPr algn="ctr">
              <a:lnSpc>
                <a:spcPts val="4423"/>
              </a:lnSpc>
            </a:pPr>
            <a:r>
              <a:rPr lang="ar-EG" sz="4021" b="1" dirty="0">
                <a:solidFill>
                  <a:srgbClr val="1E439D"/>
                </a:solidFill>
                <a:latin typeface="DM Sans Bold"/>
                <a:ea typeface="DM Sans Bold"/>
                <a:cs typeface="Roya" panose="00000400000000000000" pitchFamily="2" charset="-78"/>
                <a:sym typeface="DM Sans Bold"/>
                <a:rtl/>
              </a:rPr>
              <a:t>تأمین تجهیزات انتقال سیال</a:t>
            </a:r>
          </a:p>
        </p:txBody>
      </p:sp>
      <p:sp>
        <p:nvSpPr>
          <p:cNvPr id="16" name="TextBox 16"/>
          <p:cNvSpPr txBox="1"/>
          <p:nvPr/>
        </p:nvSpPr>
        <p:spPr>
          <a:xfrm>
            <a:off x="395811" y="2153826"/>
            <a:ext cx="7172096" cy="1969770"/>
          </a:xfrm>
          <a:prstGeom prst="rect">
            <a:avLst/>
          </a:prstGeom>
        </p:spPr>
        <p:txBody>
          <a:bodyPr lIns="0" tIns="0" rIns="0" bIns="0" rtlCol="0" anchor="t">
            <a:spAutoFit/>
          </a:bodyPr>
          <a:lstStyle/>
          <a:p>
            <a:pPr algn="ctr" rtl="1"/>
            <a:r>
              <a:rPr lang="ar-EG" sz="1600" dirty="0">
                <a:solidFill>
                  <a:srgbClr val="000001"/>
                </a:solidFill>
                <a:latin typeface="Canva Sans"/>
                <a:ea typeface="Canva Sans"/>
                <a:cs typeface="Roya" panose="00000400000000000000" pitchFamily="2" charset="-78"/>
                <a:sym typeface="Canva Sans"/>
                <a:rtl/>
              </a:rPr>
              <a:t>شرکت انتقال سیال البرز با تکیه بر شناخت فنی از فرآیندهای صنعتی، امکان تأمین انواع تجهیزات انتقال سیال را متناسب با نوع سیال، شرایط کاری و الزامات عملیاتی هر صنعت فراهم می‌کند. در این بخش، انتخاب تجهیز صرفاً بر اساس مدل یا برند انجام نمی‌شود؛ بلکه پارامترهایی مانند دبی، هد، فشار کاری، دما، ویسکوزیته، خورندگی، سایندگی، نوع متریال و شرایط نصب در نظر گرفته می‌شود.</a:t>
            </a:r>
          </a:p>
          <a:p>
            <a:pPr algn="ctr" rtl="1"/>
            <a:r>
              <a:rPr lang="en-US" sz="1600" dirty="0">
                <a:solidFill>
                  <a:srgbClr val="000001"/>
                </a:solidFill>
                <a:latin typeface="Canva Sans"/>
                <a:ea typeface="Canva Sans"/>
                <a:cs typeface="Roya" panose="00000400000000000000" pitchFamily="2" charset="-78"/>
                <a:sym typeface="Canva Sans"/>
              </a:rPr>
              <a:t>ESA </a:t>
            </a:r>
            <a:r>
              <a:rPr lang="ar-EG" sz="1600" dirty="0">
                <a:solidFill>
                  <a:srgbClr val="000001"/>
                </a:solidFill>
                <a:latin typeface="Canva Sans"/>
                <a:ea typeface="Canva Sans"/>
                <a:cs typeface="Roya" panose="00000400000000000000" pitchFamily="2" charset="-78"/>
                <a:sym typeface="Canva Sans"/>
                <a:rtl/>
              </a:rPr>
              <a:t>در حوزه تأمین، مجموعه‌ای گسترده از پمپ‌های صنعتی و تخصصی را پوشش می‌دهد؛ از پمپ‌های سانتریفیوژ، طبقاتی، عمودی و وکیوم تا پمپ‌های روتاری، اسکرو، مونو، دنده‌ای، پیستونی، دیافراگمی، بادی، پریستالتیک، دوزینگ و پمپ‌های روغن داغ. همچنین تأمین انواع مکانیکال سیل، سیستم‌های آب‌بندی، قطعات یدکی و تجهیزات جانبی پمپ‌ها نیز در این بخش قرار </a:t>
            </a:r>
            <a:r>
              <a:rPr lang="ar-EG" sz="1600" dirty="0" smtClean="0">
                <a:solidFill>
                  <a:srgbClr val="000001"/>
                </a:solidFill>
                <a:latin typeface="Canva Sans"/>
                <a:ea typeface="Canva Sans"/>
                <a:cs typeface="Roya" panose="00000400000000000000" pitchFamily="2" charset="-78"/>
                <a:sym typeface="Canva Sans"/>
                <a:rtl/>
              </a:rPr>
              <a:t>می‌گیرد</a:t>
            </a:r>
            <a:endParaRPr lang="en-US" sz="1427" dirty="0">
              <a:solidFill>
                <a:srgbClr val="000001"/>
              </a:solidFill>
              <a:latin typeface="Canva Sans"/>
              <a:ea typeface="Canva Sans"/>
              <a:cs typeface="Canva Sans"/>
              <a:sym typeface="Canva Sans"/>
            </a:endParaRPr>
          </a:p>
        </p:txBody>
      </p:sp>
      <p:sp>
        <p:nvSpPr>
          <p:cNvPr id="17" name="TextBox 17"/>
          <p:cNvSpPr txBox="1"/>
          <p:nvPr/>
        </p:nvSpPr>
        <p:spPr>
          <a:xfrm>
            <a:off x="3475854" y="5105898"/>
            <a:ext cx="3633193" cy="2062809"/>
          </a:xfrm>
          <a:prstGeom prst="rect">
            <a:avLst/>
          </a:prstGeom>
        </p:spPr>
        <p:txBody>
          <a:bodyPr lIns="0" tIns="0" rIns="0" bIns="0" rtlCol="0" anchor="t">
            <a:spAutoFit/>
          </a:bodyPr>
          <a:lstStyle/>
          <a:p>
            <a:pPr algn="r" rtl="1">
              <a:lnSpc>
                <a:spcPts val="1819"/>
              </a:lnSpc>
            </a:pPr>
            <a:r>
              <a:rPr lang="ar-EG" sz="1400" dirty="0">
                <a:solidFill>
                  <a:srgbClr val="000001"/>
                </a:solidFill>
                <a:latin typeface="Canva Sans"/>
                <a:ea typeface="Canva Sans"/>
                <a:cs typeface="Roya" panose="00000400000000000000" pitchFamily="2" charset="-78"/>
                <a:sym typeface="Canva Sans"/>
                <a:rtl/>
              </a:rPr>
              <a:t>تأمین پمپ‌های سانتریفیوژ تک‌پروانه و چندپروانه</a:t>
            </a:r>
          </a:p>
          <a:p>
            <a:pPr algn="r">
              <a:lnSpc>
                <a:spcPts val="1819"/>
              </a:lnSpc>
            </a:pPr>
            <a:r>
              <a:rPr lang="ar-EG" sz="1400" dirty="0">
                <a:solidFill>
                  <a:srgbClr val="000001"/>
                </a:solidFill>
                <a:latin typeface="Canva Sans"/>
                <a:ea typeface="Canva Sans"/>
                <a:cs typeface="Roya" panose="00000400000000000000" pitchFamily="2" charset="-78"/>
                <a:sym typeface="Canva Sans"/>
                <a:rtl/>
              </a:rPr>
              <a:t>تأمین پمپ‌های طبقاتی، عمودی و وکیوم</a:t>
            </a:r>
          </a:p>
          <a:p>
            <a:pPr algn="r">
              <a:lnSpc>
                <a:spcPts val="1819"/>
              </a:lnSpc>
            </a:pPr>
            <a:r>
              <a:rPr lang="ar-EG" sz="1400" dirty="0">
                <a:solidFill>
                  <a:srgbClr val="000001"/>
                </a:solidFill>
                <a:latin typeface="Canva Sans"/>
                <a:ea typeface="Canva Sans"/>
                <a:cs typeface="Roya" panose="00000400000000000000" pitchFamily="2" charset="-78"/>
                <a:sym typeface="Canva Sans"/>
                <a:rtl/>
              </a:rPr>
              <a:t>تأمین پمپ‌های روتاری، اسکرو، مونو و دنده‌ای</a:t>
            </a:r>
          </a:p>
          <a:p>
            <a:pPr algn="r">
              <a:lnSpc>
                <a:spcPts val="1819"/>
              </a:lnSpc>
            </a:pPr>
            <a:r>
              <a:rPr lang="ar-EG" sz="1400" dirty="0">
                <a:solidFill>
                  <a:srgbClr val="000001"/>
                </a:solidFill>
                <a:latin typeface="Canva Sans"/>
                <a:ea typeface="Canva Sans"/>
                <a:cs typeface="Roya" panose="00000400000000000000" pitchFamily="2" charset="-78"/>
                <a:sym typeface="Canva Sans"/>
                <a:rtl/>
              </a:rPr>
              <a:t>تأمین پمپ‌های پیستونی، دیافراگمی، بادی و پریستالتیک</a:t>
            </a:r>
          </a:p>
          <a:p>
            <a:pPr algn="r">
              <a:lnSpc>
                <a:spcPts val="1819"/>
              </a:lnSpc>
            </a:pPr>
            <a:r>
              <a:rPr lang="ar-EG" sz="1400" dirty="0">
                <a:solidFill>
                  <a:srgbClr val="000001"/>
                </a:solidFill>
                <a:latin typeface="Canva Sans"/>
                <a:ea typeface="Canva Sans"/>
                <a:cs typeface="Roya" panose="00000400000000000000" pitchFamily="2" charset="-78"/>
                <a:sym typeface="Canva Sans"/>
                <a:rtl/>
              </a:rPr>
              <a:t>تأمین دوزینگ پمپ‌ها و تجهیزات تزریق مواد شیمیایی</a:t>
            </a:r>
          </a:p>
          <a:p>
            <a:pPr algn="r">
              <a:lnSpc>
                <a:spcPts val="1819"/>
              </a:lnSpc>
            </a:pPr>
            <a:r>
              <a:rPr lang="ar-EG" sz="1400" dirty="0">
                <a:solidFill>
                  <a:srgbClr val="000001"/>
                </a:solidFill>
                <a:latin typeface="Canva Sans"/>
                <a:ea typeface="Canva Sans"/>
                <a:cs typeface="Roya" panose="00000400000000000000" pitchFamily="2" charset="-78"/>
                <a:sym typeface="Canva Sans"/>
                <a:rtl/>
              </a:rPr>
              <a:t>تأمین پمپ‌های روغن داغ تا دمای حدود </a:t>
            </a:r>
            <a:r>
              <a:rPr lang="en-US" sz="1400" dirty="0">
                <a:solidFill>
                  <a:srgbClr val="000001"/>
                </a:solidFill>
                <a:latin typeface="Canva Sans"/>
                <a:ea typeface="Canva Sans"/>
                <a:cs typeface="Roya" panose="00000400000000000000" pitchFamily="2" charset="-78"/>
                <a:sym typeface="Canva Sans"/>
              </a:rPr>
              <a:t>۳۵۰</a:t>
            </a:r>
            <a:r>
              <a:rPr lang="ar-EG" sz="1400" dirty="0">
                <a:solidFill>
                  <a:srgbClr val="000001"/>
                </a:solidFill>
                <a:latin typeface="Canva Sans"/>
                <a:ea typeface="Canva Sans"/>
                <a:cs typeface="Roya" panose="00000400000000000000" pitchFamily="2" charset="-78"/>
                <a:sym typeface="Canva Sans"/>
                <a:rtl/>
              </a:rPr>
              <a:t> درجه سانتی‌گراد</a:t>
            </a:r>
          </a:p>
          <a:p>
            <a:pPr algn="r">
              <a:lnSpc>
                <a:spcPts val="1819"/>
              </a:lnSpc>
            </a:pPr>
            <a:r>
              <a:rPr lang="ar-EG" sz="1400" dirty="0">
                <a:solidFill>
                  <a:srgbClr val="000001"/>
                </a:solidFill>
                <a:latin typeface="Canva Sans"/>
                <a:ea typeface="Canva Sans"/>
                <a:cs typeface="Roya" panose="00000400000000000000" pitchFamily="2" charset="-78"/>
                <a:sym typeface="Canva Sans"/>
                <a:rtl/>
              </a:rPr>
              <a:t>تأمین مکانیکال سیل‌ها و سیستم‌های آب‌بندی</a:t>
            </a:r>
          </a:p>
          <a:p>
            <a:pPr algn="r">
              <a:lnSpc>
                <a:spcPts val="1819"/>
              </a:lnSpc>
            </a:pPr>
            <a:r>
              <a:rPr lang="ar-EG" sz="1400" dirty="0">
                <a:solidFill>
                  <a:srgbClr val="000001"/>
                </a:solidFill>
                <a:latin typeface="Canva Sans"/>
                <a:ea typeface="Canva Sans"/>
                <a:cs typeface="Roya" panose="00000400000000000000" pitchFamily="2" charset="-78"/>
                <a:sym typeface="Canva Sans"/>
                <a:rtl/>
              </a:rPr>
              <a:t>تأمین قطعات یدکی و تجهیزات جانبی پمپ‌ها</a:t>
            </a:r>
          </a:p>
          <a:p>
            <a:pPr algn="r">
              <a:lnSpc>
                <a:spcPts val="1819"/>
              </a:lnSpc>
            </a:pPr>
            <a:endParaRPr lang="ar-EG" sz="1299" dirty="0">
              <a:solidFill>
                <a:srgbClr val="000001"/>
              </a:solidFill>
              <a:latin typeface="Canva Sans"/>
              <a:ea typeface="Canva Sans"/>
              <a:cs typeface="Canva Sans"/>
              <a:sym typeface="Canva Sans"/>
              <a:rtl/>
            </a:endParaRPr>
          </a:p>
        </p:txBody>
      </p:sp>
      <p:sp>
        <p:nvSpPr>
          <p:cNvPr id="18" name="TextBox 18"/>
          <p:cNvSpPr txBox="1"/>
          <p:nvPr/>
        </p:nvSpPr>
        <p:spPr>
          <a:xfrm>
            <a:off x="468494" y="10251294"/>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sp>
        <p:nvSpPr>
          <p:cNvPr id="19" name="Freeform 19"/>
          <p:cNvSpPr/>
          <p:nvPr/>
        </p:nvSpPr>
        <p:spPr>
          <a:xfrm>
            <a:off x="468494" y="315288"/>
            <a:ext cx="602863" cy="602863"/>
          </a:xfrm>
          <a:custGeom>
            <a:avLst/>
            <a:gdLst/>
            <a:ahLst/>
            <a:cxnLst/>
            <a:rect l="l" t="t" r="r" b="b"/>
            <a:pathLst>
              <a:path w="602863" h="602863">
                <a:moveTo>
                  <a:pt x="0" y="0"/>
                </a:moveTo>
                <a:lnTo>
                  <a:pt x="602863" y="0"/>
                </a:lnTo>
                <a:lnTo>
                  <a:pt x="602863" y="602863"/>
                </a:lnTo>
                <a:lnTo>
                  <a:pt x="0" y="602863"/>
                </a:lnTo>
                <a:lnTo>
                  <a:pt x="0" y="0"/>
                </a:lnTo>
                <a:close/>
              </a:path>
            </a:pathLst>
          </a:custGeom>
          <a:blipFill>
            <a:blip r:embed="rId5"/>
            <a:stretch>
              <a:fillRect/>
            </a:stretch>
          </a:blipFill>
        </p:spPr>
      </p:sp>
      <p:sp>
        <p:nvSpPr>
          <p:cNvPr id="20" name="TextBox 20"/>
          <p:cNvSpPr txBox="1"/>
          <p:nvPr/>
        </p:nvSpPr>
        <p:spPr>
          <a:xfrm>
            <a:off x="1138259" y="564149"/>
            <a:ext cx="645490" cy="114665"/>
          </a:xfrm>
          <a:prstGeom prst="rect">
            <a:avLst/>
          </a:prstGeom>
        </p:spPr>
        <p:txBody>
          <a:bodyPr lIns="0" tIns="0" rIns="0" bIns="0" rtlCol="0" anchor="t">
            <a:spAutoFit/>
          </a:bodyPr>
          <a:lstStyle/>
          <a:p>
            <a:pPr algn="l">
              <a:lnSpc>
                <a:spcPts val="814"/>
              </a:lnSpc>
            </a:pPr>
            <a:r>
              <a:rPr lang="en-US" sz="814" b="1">
                <a:solidFill>
                  <a:srgbClr val="000001"/>
                </a:solidFill>
                <a:latin typeface="Bricolage Grotesque Bold"/>
                <a:ea typeface="Bricolage Grotesque Bold"/>
                <a:cs typeface="Bricolage Grotesque Bold"/>
                <a:sym typeface="Bricolage Grotesque Bold"/>
              </a:rPr>
              <a:t>ESA</a:t>
            </a:r>
          </a:p>
        </p:txBody>
      </p:sp>
      <p:sp>
        <p:nvSpPr>
          <p:cNvPr id="25" name="Rectangle 24"/>
          <p:cNvSpPr/>
          <p:nvPr/>
        </p:nvSpPr>
        <p:spPr>
          <a:xfrm>
            <a:off x="6750050" y="10153940"/>
            <a:ext cx="412292" cy="338554"/>
          </a:xfrm>
          <a:prstGeom prst="rect">
            <a:avLst/>
          </a:prstGeom>
        </p:spPr>
        <p:txBody>
          <a:bodyPr wrap="none">
            <a:spAutoFit/>
          </a:bodyPr>
          <a:lstStyle/>
          <a:p>
            <a:r>
              <a:rPr lang="fa-IR" sz="1600" dirty="0" smtClean="0">
                <a:solidFill>
                  <a:schemeClr val="bg1"/>
                </a:solidFill>
              </a:rPr>
              <a:t>04</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772443" y="5470521"/>
            <a:ext cx="2719854" cy="1118063"/>
          </a:xfrm>
          <a:prstGeom prst="rect">
            <a:avLst/>
          </a:prstGeom>
        </p:spPr>
        <p:txBody>
          <a:bodyPr lIns="0" tIns="0" rIns="0" bIns="0" rtlCol="0" anchor="t">
            <a:spAutoFit/>
          </a:bodyPr>
          <a:lstStyle/>
          <a:p>
            <a:pPr algn="l">
              <a:lnSpc>
                <a:spcPts val="2861"/>
              </a:lnSpc>
            </a:pPr>
            <a:r>
              <a:rPr lang="ar-EG" sz="2601" b="1" dirty="0">
                <a:solidFill>
                  <a:srgbClr val="1E439D"/>
                </a:solidFill>
                <a:latin typeface="DM Sans Bold"/>
                <a:ea typeface="DM Sans Bold"/>
                <a:cs typeface="Roya" panose="00000400000000000000" pitchFamily="2" charset="-78"/>
                <a:sym typeface="DM Sans Bold"/>
                <a:rtl/>
              </a:rPr>
              <a:t>دامنه خدمات</a:t>
            </a:r>
          </a:p>
          <a:p>
            <a:pPr algn="l">
              <a:lnSpc>
                <a:spcPts val="2861"/>
              </a:lnSpc>
            </a:pPr>
            <a:endParaRPr lang="ar-EG" sz="2601" b="1" dirty="0">
              <a:solidFill>
                <a:srgbClr val="1E439D"/>
              </a:solidFill>
              <a:latin typeface="DM Sans Bold"/>
              <a:ea typeface="DM Sans Bold"/>
              <a:cs typeface="DM Sans Bold"/>
              <a:sym typeface="DM Sans Bold"/>
              <a:rtl/>
            </a:endParaRPr>
          </a:p>
          <a:p>
            <a:pPr algn="l">
              <a:lnSpc>
                <a:spcPts val="2861"/>
              </a:lnSpc>
            </a:pPr>
            <a:endParaRPr lang="ar-EG" sz="2601" b="1" dirty="0">
              <a:solidFill>
                <a:srgbClr val="1E439D"/>
              </a:solidFill>
              <a:latin typeface="DM Sans Bold"/>
              <a:ea typeface="DM Sans Bold"/>
              <a:cs typeface="DM Sans Bold"/>
              <a:sym typeface="DM Sans Bold"/>
              <a:rtl/>
            </a:endParaRPr>
          </a:p>
        </p:txBody>
      </p:sp>
      <p:sp>
        <p:nvSpPr>
          <p:cNvPr id="3" name="Freeform 3"/>
          <p:cNvSpPr/>
          <p:nvPr/>
        </p:nvSpPr>
        <p:spPr>
          <a:xfrm flipH="1">
            <a:off x="6804000" y="5546754"/>
            <a:ext cx="253525" cy="253525"/>
          </a:xfrm>
          <a:custGeom>
            <a:avLst/>
            <a:gdLst/>
            <a:ahLst/>
            <a:cxnLst/>
            <a:rect l="l" t="t" r="r" b="b"/>
            <a:pathLst>
              <a:path w="253525" h="253525">
                <a:moveTo>
                  <a:pt x="253525" y="0"/>
                </a:moveTo>
                <a:lnTo>
                  <a:pt x="0" y="0"/>
                </a:lnTo>
                <a:lnTo>
                  <a:pt x="0" y="253524"/>
                </a:lnTo>
                <a:lnTo>
                  <a:pt x="253525" y="253524"/>
                </a:lnTo>
                <a:lnTo>
                  <a:pt x="253525"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a:off x="1615683" y="6986549"/>
            <a:ext cx="4683359" cy="2932921"/>
          </a:xfrm>
          <a:custGeom>
            <a:avLst/>
            <a:gdLst/>
            <a:ahLst/>
            <a:cxnLst/>
            <a:rect l="l" t="t" r="r" b="b"/>
            <a:pathLst>
              <a:path w="4683359" h="2932921">
                <a:moveTo>
                  <a:pt x="0" y="0"/>
                </a:moveTo>
                <a:lnTo>
                  <a:pt x="4683359" y="0"/>
                </a:lnTo>
                <a:lnTo>
                  <a:pt x="4683359" y="2932922"/>
                </a:lnTo>
                <a:lnTo>
                  <a:pt x="0" y="2932922"/>
                </a:lnTo>
                <a:lnTo>
                  <a:pt x="0" y="0"/>
                </a:lnTo>
                <a:close/>
              </a:path>
            </a:pathLst>
          </a:custGeom>
          <a:blipFill>
            <a:blip r:embed="rId4"/>
            <a:stretch>
              <a:fillRect t="-4166" b="-2221"/>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grpSp>
        <p:nvGrpSpPr>
          <p:cNvPr id="5" name="Group 5"/>
          <p:cNvGrpSpPr/>
          <p:nvPr/>
        </p:nvGrpSpPr>
        <p:grpSpPr>
          <a:xfrm rot="4153440">
            <a:off x="4702372" y="5800182"/>
            <a:ext cx="3002753" cy="11630386"/>
            <a:chOff x="0" y="0"/>
            <a:chExt cx="1076119" cy="4168068"/>
          </a:xfrm>
        </p:grpSpPr>
        <p:sp>
          <p:nvSpPr>
            <p:cNvPr id="6" name="Freeform 6"/>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7" name="TextBox 7"/>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grpSp>
        <p:nvGrpSpPr>
          <p:cNvPr id="8" name="Group 8"/>
          <p:cNvGrpSpPr/>
          <p:nvPr/>
        </p:nvGrpSpPr>
        <p:grpSpPr>
          <a:xfrm rot="4153440">
            <a:off x="-657743" y="-5289203"/>
            <a:ext cx="290758" cy="11630386"/>
            <a:chOff x="0" y="0"/>
            <a:chExt cx="104201" cy="4168068"/>
          </a:xfrm>
        </p:grpSpPr>
        <p:sp>
          <p:nvSpPr>
            <p:cNvPr id="9" name="Freeform 9"/>
            <p:cNvSpPr/>
            <p:nvPr/>
          </p:nvSpPr>
          <p:spPr>
            <a:xfrm>
              <a:off x="0" y="0"/>
              <a:ext cx="104201" cy="4168068"/>
            </a:xfrm>
            <a:custGeom>
              <a:avLst/>
              <a:gdLst/>
              <a:ahLst/>
              <a:cxnLst/>
              <a:rect l="l" t="t" r="r" b="b"/>
              <a:pathLst>
                <a:path w="104201" h="4168068">
                  <a:moveTo>
                    <a:pt x="0" y="0"/>
                  </a:moveTo>
                  <a:lnTo>
                    <a:pt x="104201" y="0"/>
                  </a:lnTo>
                  <a:lnTo>
                    <a:pt x="104201" y="4168068"/>
                  </a:lnTo>
                  <a:lnTo>
                    <a:pt x="0" y="4168068"/>
                  </a:lnTo>
                  <a:close/>
                </a:path>
              </a:pathLst>
            </a:custGeom>
            <a:solidFill>
              <a:srgbClr val="B1D5E6"/>
            </a:solidFill>
          </p:spPr>
        </p:sp>
        <p:sp>
          <p:nvSpPr>
            <p:cNvPr id="10" name="TextBox 10"/>
            <p:cNvSpPr txBox="1"/>
            <p:nvPr/>
          </p:nvSpPr>
          <p:spPr>
            <a:xfrm>
              <a:off x="0" y="-28575"/>
              <a:ext cx="104201" cy="4196643"/>
            </a:xfrm>
            <a:prstGeom prst="rect">
              <a:avLst/>
            </a:prstGeom>
          </p:spPr>
          <p:txBody>
            <a:bodyPr lIns="50800" tIns="50800" rIns="50800" bIns="50800" rtlCol="0" anchor="ctr"/>
            <a:lstStyle/>
            <a:p>
              <a:pPr algn="ctr">
                <a:lnSpc>
                  <a:spcPts val="1679"/>
                </a:lnSpc>
              </a:pPr>
              <a:endParaRPr/>
            </a:p>
          </p:txBody>
        </p:sp>
      </p:grpSp>
      <p:sp>
        <p:nvSpPr>
          <p:cNvPr id="11" name="TextBox 11"/>
          <p:cNvSpPr txBox="1"/>
          <p:nvPr/>
        </p:nvSpPr>
        <p:spPr>
          <a:xfrm>
            <a:off x="0" y="1623386"/>
            <a:ext cx="8053927" cy="976902"/>
          </a:xfrm>
          <a:prstGeom prst="rect">
            <a:avLst/>
          </a:prstGeom>
        </p:spPr>
        <p:txBody>
          <a:bodyPr lIns="0" tIns="0" rIns="0" bIns="0" rtlCol="0" anchor="t">
            <a:spAutoFit/>
          </a:bodyPr>
          <a:lstStyle/>
          <a:p>
            <a:pPr algn="ctr">
              <a:lnSpc>
                <a:spcPts val="3543"/>
              </a:lnSpc>
            </a:pPr>
            <a:r>
              <a:rPr lang="en-US" sz="3221" b="1" dirty="0">
                <a:solidFill>
                  <a:srgbClr val="1E439D"/>
                </a:solidFill>
                <a:latin typeface="DM Sans Bold"/>
                <a:ea typeface="DM Sans Bold"/>
                <a:cs typeface="Roya" panose="00000400000000000000" pitchFamily="2" charset="-78"/>
                <a:sym typeface="DM Sans Bold"/>
              </a:rPr>
              <a:t> </a:t>
            </a:r>
            <a:r>
              <a:rPr lang="ar-EG" sz="3221" b="1" dirty="0">
                <a:solidFill>
                  <a:srgbClr val="1E439D"/>
                </a:solidFill>
                <a:latin typeface="DM Sans Bold"/>
                <a:ea typeface="DM Sans Bold"/>
                <a:cs typeface="Roya" panose="00000400000000000000" pitchFamily="2" charset="-78"/>
                <a:sym typeface="DM Sans Bold"/>
                <a:rtl/>
              </a:rPr>
              <a:t>تعمیرات و اورهال تخصصی پمپ‌ها</a:t>
            </a:r>
          </a:p>
          <a:p>
            <a:pPr algn="l">
              <a:lnSpc>
                <a:spcPts val="3983"/>
              </a:lnSpc>
            </a:pPr>
            <a:endParaRPr lang="ar-EG" sz="3221" b="1" dirty="0">
              <a:solidFill>
                <a:srgbClr val="1E439D"/>
              </a:solidFill>
              <a:latin typeface="DM Sans Bold"/>
              <a:ea typeface="DM Sans Bold"/>
              <a:cs typeface="DM Sans Bold"/>
              <a:sym typeface="DM Sans Bold"/>
              <a:rtl/>
            </a:endParaRPr>
          </a:p>
        </p:txBody>
      </p:sp>
      <p:sp>
        <p:nvSpPr>
          <p:cNvPr id="12" name="TextBox 12"/>
          <p:cNvSpPr txBox="1"/>
          <p:nvPr/>
        </p:nvSpPr>
        <p:spPr>
          <a:xfrm>
            <a:off x="234130" y="2350862"/>
            <a:ext cx="7104885" cy="2291461"/>
          </a:xfrm>
          <a:prstGeom prst="rect">
            <a:avLst/>
          </a:prstGeom>
        </p:spPr>
        <p:txBody>
          <a:bodyPr lIns="0" tIns="0" rIns="0" bIns="0" rtlCol="0" anchor="t">
            <a:spAutoFit/>
          </a:bodyPr>
          <a:lstStyle/>
          <a:p>
            <a:pPr algn="ctr" rtl="1">
              <a:lnSpc>
                <a:spcPts val="1997"/>
              </a:lnSpc>
            </a:pPr>
            <a:r>
              <a:rPr lang="ar-EG" sz="1427" dirty="0">
                <a:solidFill>
                  <a:srgbClr val="000001"/>
                </a:solidFill>
                <a:latin typeface="Canva Sans"/>
                <a:ea typeface="Canva Sans"/>
                <a:cs typeface="Roya" panose="00000400000000000000" pitchFamily="2" charset="-78"/>
                <a:sym typeface="Canva Sans"/>
                <a:rtl/>
              </a:rPr>
              <a:t>پمپ‌ها در بسیاری از خطوط تولید، نقش حیاتی در تداوم فرآیند دارند و توقف آن‌ها می‌تواند باعث کاهش تولید، افزایش هزینه‌های تعمیراتی و ایجاد اختلال در بهره‌برداری شود. شرکت انتقال سیال البرز با تجربه در زمینه تعمیرات تخصصی و بازسازی پمپ‌های صنعتی، خدمات اورهال را برای تجهیزات مورد استفاده در صنایع نفت و گاز، پتروشیمی، شیمیایی، دارویی، غذایی، کشاورزی، سیمان، معدن و صنایع سنگین ارائه می‌دهد.</a:t>
            </a:r>
          </a:p>
          <a:p>
            <a:pPr algn="ctr" rtl="1">
              <a:lnSpc>
                <a:spcPts val="1997"/>
              </a:lnSpc>
            </a:pPr>
            <a:r>
              <a:rPr lang="ar-EG" sz="1427" dirty="0">
                <a:solidFill>
                  <a:srgbClr val="000001"/>
                </a:solidFill>
                <a:latin typeface="Canva Sans"/>
                <a:ea typeface="Canva Sans"/>
                <a:cs typeface="Roya" panose="00000400000000000000" pitchFamily="2" charset="-78"/>
                <a:sym typeface="Canva Sans"/>
                <a:rtl/>
              </a:rPr>
              <a:t>فرآیند اورهال در </a:t>
            </a:r>
            <a:r>
              <a:rPr lang="en-US" sz="1427" dirty="0">
                <a:solidFill>
                  <a:srgbClr val="000001"/>
                </a:solidFill>
                <a:latin typeface="Canva Sans"/>
                <a:ea typeface="Canva Sans"/>
                <a:cs typeface="Roya" panose="00000400000000000000" pitchFamily="2" charset="-78"/>
                <a:sym typeface="Canva Sans"/>
              </a:rPr>
              <a:t>ESA</a:t>
            </a:r>
            <a:r>
              <a:rPr lang="ar-EG" sz="1427" dirty="0">
                <a:solidFill>
                  <a:srgbClr val="000001"/>
                </a:solidFill>
                <a:latin typeface="Canva Sans"/>
                <a:ea typeface="Canva Sans"/>
                <a:cs typeface="Roya" panose="00000400000000000000" pitchFamily="2" charset="-78"/>
                <a:sym typeface="Canva Sans"/>
                <a:rtl/>
              </a:rPr>
              <a:t> تنها به تعویض قطعات یا تعمیر ظاهری محدود نیست. این فرآیند شامل بررسی کامل وضعیت مکانیکی پمپ، کنترل سایش قطعات، ارزیابی شافت، بوش، پروانه، محفظه سیل، یاتاقان‌ها، کوپلینگ، سیستم آب‌بندی و سایر اجزای اصلی تجهیز است. در صورت نیاز، قطعات معیوب بازسازی، ماشین‌کاری یا به‌صورت سفارشی ساخته می‌شوند تا پمپ با عملکرد پایدارتر و قابلیت اطمینان بالاتر به مدار تولید بازگردد.</a:t>
            </a:r>
          </a:p>
          <a:p>
            <a:pPr algn="ctr">
              <a:lnSpc>
                <a:spcPts val="1997"/>
              </a:lnSpc>
            </a:pPr>
            <a:endParaRPr lang="ar-EG" sz="1427" dirty="0">
              <a:solidFill>
                <a:srgbClr val="000001"/>
              </a:solidFill>
              <a:latin typeface="Canva Sans"/>
              <a:ea typeface="Canva Sans"/>
              <a:cs typeface="Canva Sans"/>
              <a:sym typeface="Canva Sans"/>
              <a:rtl/>
            </a:endParaRPr>
          </a:p>
        </p:txBody>
      </p:sp>
      <p:sp>
        <p:nvSpPr>
          <p:cNvPr id="13" name="TextBox 13"/>
          <p:cNvSpPr txBox="1"/>
          <p:nvPr/>
        </p:nvSpPr>
        <p:spPr>
          <a:xfrm>
            <a:off x="570360" y="4806976"/>
            <a:ext cx="4168483" cy="2308324"/>
          </a:xfrm>
          <a:prstGeom prst="rect">
            <a:avLst/>
          </a:prstGeom>
        </p:spPr>
        <p:txBody>
          <a:bodyPr lIns="0" tIns="0" rIns="0" bIns="0" rtlCol="0" anchor="t">
            <a:spAutoFit/>
          </a:bodyPr>
          <a:lstStyle/>
          <a:p>
            <a:pPr marL="280669" lvl="1" indent="-140335" algn="r" rtl="1">
              <a:lnSpc>
                <a:spcPts val="1819"/>
              </a:lnSpc>
              <a:buFont typeface="Arial"/>
              <a:buChar char="•"/>
            </a:pPr>
            <a:r>
              <a:rPr lang="ar-EG" sz="1600" dirty="0">
                <a:solidFill>
                  <a:srgbClr val="000001"/>
                </a:solidFill>
                <a:latin typeface="Canva Sans"/>
                <a:ea typeface="Canva Sans"/>
                <a:cs typeface="Roya" panose="00000400000000000000" pitchFamily="2" charset="-78"/>
                <a:sym typeface="Canva Sans"/>
                <a:rtl/>
              </a:rPr>
              <a:t>عیب‌یابی و بررسی عملکرد پمپ‌های صنعتی</a:t>
            </a:r>
          </a:p>
          <a:p>
            <a:pPr marL="280669" lvl="1" indent="-140335" algn="r" rtl="1">
              <a:lnSpc>
                <a:spcPts val="1819"/>
              </a:lnSpc>
              <a:buFont typeface="Arial"/>
              <a:buChar char="•"/>
            </a:pPr>
            <a:r>
              <a:rPr lang="ar-EG" sz="1600" dirty="0">
                <a:solidFill>
                  <a:srgbClr val="000001"/>
                </a:solidFill>
                <a:latin typeface="Canva Sans"/>
                <a:ea typeface="Canva Sans"/>
                <a:cs typeface="Roya" panose="00000400000000000000" pitchFamily="2" charset="-78"/>
                <a:sym typeface="Canva Sans"/>
                <a:rtl/>
              </a:rPr>
              <a:t>تعمیر و بازسازی پمپ‌های سانتریفیوژ</a:t>
            </a:r>
          </a:p>
          <a:p>
            <a:pPr marL="280669" lvl="1" indent="-140335" algn="r" rtl="1">
              <a:lnSpc>
                <a:spcPts val="1819"/>
              </a:lnSpc>
              <a:buFont typeface="Arial"/>
              <a:buChar char="•"/>
            </a:pPr>
            <a:r>
              <a:rPr lang="ar-EG" sz="1600" dirty="0">
                <a:solidFill>
                  <a:srgbClr val="000001"/>
                </a:solidFill>
                <a:latin typeface="Canva Sans"/>
                <a:ea typeface="Canva Sans"/>
                <a:cs typeface="Roya" panose="00000400000000000000" pitchFamily="2" charset="-78"/>
                <a:sym typeface="Canva Sans"/>
                <a:rtl/>
              </a:rPr>
              <a:t>تعمیر پمپ‌های دنده‌ای، اسکرو، مونو و روتاری</a:t>
            </a:r>
          </a:p>
          <a:p>
            <a:pPr marL="280669" lvl="1" indent="-140335" algn="r" rtl="1">
              <a:lnSpc>
                <a:spcPts val="1819"/>
              </a:lnSpc>
              <a:buFont typeface="Arial"/>
              <a:buChar char="•"/>
            </a:pPr>
            <a:r>
              <a:rPr lang="ar-EG" sz="1600" dirty="0">
                <a:solidFill>
                  <a:srgbClr val="000001"/>
                </a:solidFill>
                <a:latin typeface="Canva Sans"/>
                <a:ea typeface="Canva Sans"/>
                <a:cs typeface="Roya" panose="00000400000000000000" pitchFamily="2" charset="-78"/>
                <a:sym typeface="Canva Sans"/>
                <a:rtl/>
              </a:rPr>
              <a:t>تعمیر و بازسازی پمپ‌های پیستونی، دیافراگمی و دوزینگ</a:t>
            </a:r>
          </a:p>
          <a:p>
            <a:pPr marL="280669" lvl="1" indent="-140335" algn="r" rtl="1">
              <a:lnSpc>
                <a:spcPts val="1819"/>
              </a:lnSpc>
              <a:buFont typeface="Arial"/>
              <a:buChar char="•"/>
            </a:pPr>
            <a:r>
              <a:rPr lang="ar-EG" sz="1600" dirty="0">
                <a:solidFill>
                  <a:srgbClr val="000001"/>
                </a:solidFill>
                <a:latin typeface="Canva Sans"/>
                <a:ea typeface="Canva Sans"/>
                <a:cs typeface="Roya" panose="00000400000000000000" pitchFamily="2" charset="-78"/>
                <a:sym typeface="Canva Sans"/>
                <a:rtl/>
              </a:rPr>
              <a:t>اصلاح و تعویض سیستم‌های آب‌بندی و مکانیکال سیل</a:t>
            </a:r>
          </a:p>
          <a:p>
            <a:pPr marL="280669" lvl="1" indent="-140335" algn="r" rtl="1">
              <a:lnSpc>
                <a:spcPts val="1819"/>
              </a:lnSpc>
              <a:buFont typeface="Arial"/>
              <a:buChar char="•"/>
            </a:pPr>
            <a:r>
              <a:rPr lang="ar-EG" sz="1600" dirty="0">
                <a:solidFill>
                  <a:srgbClr val="000001"/>
                </a:solidFill>
                <a:latin typeface="Canva Sans"/>
                <a:ea typeface="Canva Sans"/>
                <a:cs typeface="Roya" panose="00000400000000000000" pitchFamily="2" charset="-78"/>
                <a:sym typeface="Canva Sans"/>
                <a:rtl/>
              </a:rPr>
              <a:t>بازسازی شافت، بوش، پروانه، محفظه سیل و قطعات داخلی</a:t>
            </a:r>
          </a:p>
          <a:p>
            <a:pPr marL="280669" lvl="1" indent="-140335" algn="r" rtl="1">
              <a:lnSpc>
                <a:spcPts val="1819"/>
              </a:lnSpc>
              <a:buFont typeface="Arial"/>
              <a:buChar char="•"/>
            </a:pPr>
            <a:r>
              <a:rPr lang="ar-EG" sz="1600" dirty="0">
                <a:solidFill>
                  <a:srgbClr val="000001"/>
                </a:solidFill>
                <a:latin typeface="Canva Sans"/>
                <a:ea typeface="Canva Sans"/>
                <a:cs typeface="Roya" panose="00000400000000000000" pitchFamily="2" charset="-78"/>
                <a:sym typeface="Canva Sans"/>
                <a:rtl/>
              </a:rPr>
              <a:t>کاهش نشتی، لرزش، صدا و افت راندمان</a:t>
            </a:r>
          </a:p>
          <a:p>
            <a:pPr marL="280669" lvl="1" indent="-140335" algn="r" rtl="1">
              <a:lnSpc>
                <a:spcPts val="1819"/>
              </a:lnSpc>
              <a:buFont typeface="Arial"/>
              <a:buChar char="•"/>
            </a:pPr>
            <a:r>
              <a:rPr lang="ar-EG" sz="1600" dirty="0">
                <a:solidFill>
                  <a:srgbClr val="000001"/>
                </a:solidFill>
                <a:latin typeface="Canva Sans"/>
                <a:ea typeface="Canva Sans"/>
                <a:cs typeface="Roya" panose="00000400000000000000" pitchFamily="2" charset="-78"/>
                <a:sym typeface="Canva Sans"/>
                <a:rtl/>
              </a:rPr>
              <a:t>آماده‌سازی تجهیز برای راه‌اندازی مجدد در خط تولید</a:t>
            </a:r>
          </a:p>
          <a:p>
            <a:pPr algn="l">
              <a:lnSpc>
                <a:spcPts val="1819"/>
              </a:lnSpc>
            </a:pPr>
            <a:endParaRPr lang="ar-EG" sz="1299" dirty="0">
              <a:solidFill>
                <a:srgbClr val="000001"/>
              </a:solidFill>
              <a:latin typeface="Canva Sans"/>
              <a:ea typeface="Canva Sans"/>
              <a:cs typeface="Canva Sans"/>
              <a:sym typeface="Canva Sans"/>
              <a:rtl/>
            </a:endParaRPr>
          </a:p>
          <a:p>
            <a:pPr algn="l">
              <a:lnSpc>
                <a:spcPts val="1819"/>
              </a:lnSpc>
            </a:pPr>
            <a:endParaRPr lang="ar-EG" sz="1299" dirty="0">
              <a:solidFill>
                <a:srgbClr val="000001"/>
              </a:solidFill>
              <a:latin typeface="Canva Sans"/>
              <a:ea typeface="Canva Sans"/>
              <a:cs typeface="Canva Sans"/>
              <a:sym typeface="Canva Sans"/>
              <a:rtl/>
            </a:endParaRPr>
          </a:p>
        </p:txBody>
      </p:sp>
      <p:sp>
        <p:nvSpPr>
          <p:cNvPr id="14" name="TextBox 14"/>
          <p:cNvSpPr txBox="1"/>
          <p:nvPr/>
        </p:nvSpPr>
        <p:spPr>
          <a:xfrm>
            <a:off x="570360" y="10231210"/>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sp>
        <p:nvSpPr>
          <p:cNvPr id="15" name="Freeform 15"/>
          <p:cNvSpPr/>
          <p:nvPr/>
        </p:nvSpPr>
        <p:spPr>
          <a:xfrm>
            <a:off x="321723" y="215402"/>
            <a:ext cx="887766" cy="887766"/>
          </a:xfrm>
          <a:custGeom>
            <a:avLst/>
            <a:gdLst/>
            <a:ahLst/>
            <a:cxnLst/>
            <a:rect l="l" t="t" r="r" b="b"/>
            <a:pathLst>
              <a:path w="887766" h="887766">
                <a:moveTo>
                  <a:pt x="0" y="0"/>
                </a:moveTo>
                <a:lnTo>
                  <a:pt x="887766" y="0"/>
                </a:lnTo>
                <a:lnTo>
                  <a:pt x="887766" y="887767"/>
                </a:lnTo>
                <a:lnTo>
                  <a:pt x="0" y="887767"/>
                </a:lnTo>
                <a:lnTo>
                  <a:pt x="0" y="0"/>
                </a:lnTo>
                <a:close/>
              </a:path>
            </a:pathLst>
          </a:custGeom>
          <a:blipFill>
            <a:blip r:embed="rId5"/>
            <a:stretch>
              <a:fillRect/>
            </a:stretch>
          </a:blipFill>
        </p:spPr>
      </p:sp>
      <p:sp>
        <p:nvSpPr>
          <p:cNvPr id="16" name="TextBox 16"/>
          <p:cNvSpPr txBox="1"/>
          <p:nvPr/>
        </p:nvSpPr>
        <p:spPr>
          <a:xfrm>
            <a:off x="1308008" y="586895"/>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sp>
        <p:nvSpPr>
          <p:cNvPr id="18" name="Rectangle 17"/>
          <p:cNvSpPr/>
          <p:nvPr/>
        </p:nvSpPr>
        <p:spPr>
          <a:xfrm>
            <a:off x="6750050" y="10153940"/>
            <a:ext cx="412292" cy="338554"/>
          </a:xfrm>
          <a:prstGeom prst="rect">
            <a:avLst/>
          </a:prstGeom>
        </p:spPr>
        <p:txBody>
          <a:bodyPr wrap="none">
            <a:spAutoFit/>
          </a:bodyPr>
          <a:lstStyle/>
          <a:p>
            <a:r>
              <a:rPr lang="fa-IR" sz="1600" dirty="0" smtClean="0">
                <a:solidFill>
                  <a:schemeClr val="bg1"/>
                </a:solidFill>
              </a:rPr>
              <a:t>05</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09006" y="4110625"/>
            <a:ext cx="6041024" cy="0"/>
          </a:xfrm>
          <a:prstGeom prst="line">
            <a:avLst/>
          </a:prstGeom>
          <a:ln w="9525" cap="rnd">
            <a:solidFill>
              <a:srgbClr val="000001">
                <a:alpha val="24706"/>
              </a:srgbClr>
            </a:solidFill>
            <a:prstDash val="solid"/>
            <a:headEnd type="none" w="sm" len="sm"/>
            <a:tailEnd type="none" w="sm" len="sm"/>
          </a:ln>
        </p:spPr>
      </p:sp>
      <p:sp>
        <p:nvSpPr>
          <p:cNvPr id="3" name="TextBox 3"/>
          <p:cNvSpPr txBox="1"/>
          <p:nvPr/>
        </p:nvSpPr>
        <p:spPr>
          <a:xfrm>
            <a:off x="5021956" y="4334600"/>
            <a:ext cx="2719854" cy="1118063"/>
          </a:xfrm>
          <a:prstGeom prst="rect">
            <a:avLst/>
          </a:prstGeom>
        </p:spPr>
        <p:txBody>
          <a:bodyPr lIns="0" tIns="0" rIns="0" bIns="0" rtlCol="0" anchor="t">
            <a:spAutoFit/>
          </a:bodyPr>
          <a:lstStyle/>
          <a:p>
            <a:pPr algn="l">
              <a:lnSpc>
                <a:spcPts val="2861"/>
              </a:lnSpc>
            </a:pPr>
            <a:r>
              <a:rPr lang="ar-EG" sz="2601" b="1" dirty="0">
                <a:solidFill>
                  <a:srgbClr val="1E439D"/>
                </a:solidFill>
                <a:latin typeface="DM Sans Bold"/>
                <a:ea typeface="DM Sans Bold"/>
                <a:cs typeface="Roya" panose="00000400000000000000" pitchFamily="2" charset="-78"/>
                <a:sym typeface="DM Sans Bold"/>
                <a:rtl/>
              </a:rPr>
              <a:t>دامنه خدمات</a:t>
            </a:r>
          </a:p>
          <a:p>
            <a:pPr algn="l">
              <a:lnSpc>
                <a:spcPts val="2861"/>
              </a:lnSpc>
            </a:pPr>
            <a:endParaRPr lang="ar-EG" sz="2601" b="1" dirty="0">
              <a:solidFill>
                <a:srgbClr val="1E439D"/>
              </a:solidFill>
              <a:latin typeface="DM Sans Bold"/>
              <a:ea typeface="DM Sans Bold"/>
              <a:cs typeface="DM Sans Bold"/>
              <a:sym typeface="DM Sans Bold"/>
              <a:rtl/>
            </a:endParaRPr>
          </a:p>
          <a:p>
            <a:pPr algn="l">
              <a:lnSpc>
                <a:spcPts val="2861"/>
              </a:lnSpc>
            </a:pPr>
            <a:endParaRPr lang="ar-EG" sz="2601" b="1" dirty="0">
              <a:solidFill>
                <a:srgbClr val="1E439D"/>
              </a:solidFill>
              <a:latin typeface="DM Sans Bold"/>
              <a:ea typeface="DM Sans Bold"/>
              <a:cs typeface="DM Sans Bold"/>
              <a:sym typeface="DM Sans Bold"/>
              <a:rtl/>
            </a:endParaRPr>
          </a:p>
        </p:txBody>
      </p:sp>
      <p:sp>
        <p:nvSpPr>
          <p:cNvPr id="4" name="Freeform 4"/>
          <p:cNvSpPr/>
          <p:nvPr/>
        </p:nvSpPr>
        <p:spPr>
          <a:xfrm flipH="1">
            <a:off x="6855523" y="4422609"/>
            <a:ext cx="253525" cy="253525"/>
          </a:xfrm>
          <a:custGeom>
            <a:avLst/>
            <a:gdLst/>
            <a:ahLst/>
            <a:cxnLst/>
            <a:rect l="l" t="t" r="r" b="b"/>
            <a:pathLst>
              <a:path w="253525" h="253525">
                <a:moveTo>
                  <a:pt x="253524" y="0"/>
                </a:moveTo>
                <a:lnTo>
                  <a:pt x="0" y="0"/>
                </a:lnTo>
                <a:lnTo>
                  <a:pt x="0" y="253525"/>
                </a:lnTo>
                <a:lnTo>
                  <a:pt x="253524" y="253525"/>
                </a:lnTo>
                <a:lnTo>
                  <a:pt x="253524"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5" name="TextBox 5"/>
          <p:cNvSpPr txBox="1"/>
          <p:nvPr/>
        </p:nvSpPr>
        <p:spPr>
          <a:xfrm>
            <a:off x="1196399" y="4360573"/>
            <a:ext cx="4552978" cy="1118063"/>
          </a:xfrm>
          <a:prstGeom prst="rect">
            <a:avLst/>
          </a:prstGeom>
        </p:spPr>
        <p:txBody>
          <a:bodyPr lIns="0" tIns="0" rIns="0" bIns="0" rtlCol="0" anchor="t">
            <a:spAutoFit/>
          </a:bodyPr>
          <a:lstStyle/>
          <a:p>
            <a:pPr algn="l">
              <a:lnSpc>
                <a:spcPts val="2861"/>
              </a:lnSpc>
            </a:pPr>
            <a:r>
              <a:rPr lang="ar-EG" sz="2601" b="1" dirty="0">
                <a:solidFill>
                  <a:srgbClr val="1E439D"/>
                </a:solidFill>
                <a:latin typeface="DM Sans Bold"/>
                <a:ea typeface="DM Sans Bold"/>
                <a:cs typeface="Roya" panose="00000400000000000000" pitchFamily="2" charset="-78"/>
                <a:sym typeface="DM Sans Bold"/>
                <a:rtl/>
              </a:rPr>
              <a:t>قطعات قابل ساخت</a:t>
            </a:r>
          </a:p>
          <a:p>
            <a:pPr algn="l">
              <a:lnSpc>
                <a:spcPts val="2861"/>
              </a:lnSpc>
            </a:pPr>
            <a:endParaRPr lang="ar-EG" sz="2601" b="1" dirty="0">
              <a:solidFill>
                <a:srgbClr val="1E439D"/>
              </a:solidFill>
              <a:latin typeface="DM Sans Bold"/>
              <a:ea typeface="DM Sans Bold"/>
              <a:cs typeface="DM Sans Bold"/>
              <a:sym typeface="DM Sans Bold"/>
              <a:rtl/>
            </a:endParaRPr>
          </a:p>
          <a:p>
            <a:pPr algn="l">
              <a:lnSpc>
                <a:spcPts val="2861"/>
              </a:lnSpc>
            </a:pPr>
            <a:endParaRPr lang="ar-EG" sz="2601" b="1" dirty="0">
              <a:solidFill>
                <a:srgbClr val="1E439D"/>
              </a:solidFill>
              <a:latin typeface="DM Sans Bold"/>
              <a:ea typeface="DM Sans Bold"/>
              <a:cs typeface="DM Sans Bold"/>
              <a:sym typeface="DM Sans Bold"/>
              <a:rtl/>
            </a:endParaRPr>
          </a:p>
        </p:txBody>
      </p:sp>
      <p:sp>
        <p:nvSpPr>
          <p:cNvPr id="6" name="Freeform 6"/>
          <p:cNvSpPr/>
          <p:nvPr/>
        </p:nvSpPr>
        <p:spPr>
          <a:xfrm rot="152386" flipH="1">
            <a:off x="3520983" y="4349480"/>
            <a:ext cx="253525" cy="253525"/>
          </a:xfrm>
          <a:custGeom>
            <a:avLst/>
            <a:gdLst/>
            <a:ahLst/>
            <a:cxnLst/>
            <a:rect l="l" t="t" r="r" b="b"/>
            <a:pathLst>
              <a:path w="253525" h="253525">
                <a:moveTo>
                  <a:pt x="253524" y="0"/>
                </a:moveTo>
                <a:lnTo>
                  <a:pt x="0" y="0"/>
                </a:lnTo>
                <a:lnTo>
                  <a:pt x="0" y="253525"/>
                </a:lnTo>
                <a:lnTo>
                  <a:pt x="253524" y="253525"/>
                </a:lnTo>
                <a:lnTo>
                  <a:pt x="253524"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7" name="Group 7"/>
          <p:cNvGrpSpPr/>
          <p:nvPr/>
        </p:nvGrpSpPr>
        <p:grpSpPr>
          <a:xfrm rot="4153440">
            <a:off x="-657743" y="-5289203"/>
            <a:ext cx="290758" cy="11630386"/>
            <a:chOff x="0" y="0"/>
            <a:chExt cx="104201" cy="4168068"/>
          </a:xfrm>
        </p:grpSpPr>
        <p:sp>
          <p:nvSpPr>
            <p:cNvPr id="8" name="Freeform 8"/>
            <p:cNvSpPr/>
            <p:nvPr/>
          </p:nvSpPr>
          <p:spPr>
            <a:xfrm>
              <a:off x="0" y="0"/>
              <a:ext cx="104201" cy="4168068"/>
            </a:xfrm>
            <a:custGeom>
              <a:avLst/>
              <a:gdLst/>
              <a:ahLst/>
              <a:cxnLst/>
              <a:rect l="l" t="t" r="r" b="b"/>
              <a:pathLst>
                <a:path w="104201" h="4168068">
                  <a:moveTo>
                    <a:pt x="0" y="0"/>
                  </a:moveTo>
                  <a:lnTo>
                    <a:pt x="104201" y="0"/>
                  </a:lnTo>
                  <a:lnTo>
                    <a:pt x="104201" y="4168068"/>
                  </a:lnTo>
                  <a:lnTo>
                    <a:pt x="0" y="4168068"/>
                  </a:lnTo>
                  <a:close/>
                </a:path>
              </a:pathLst>
            </a:custGeom>
            <a:solidFill>
              <a:srgbClr val="B1D5E6"/>
            </a:solidFill>
          </p:spPr>
        </p:sp>
        <p:sp>
          <p:nvSpPr>
            <p:cNvPr id="9" name="TextBox 9"/>
            <p:cNvSpPr txBox="1"/>
            <p:nvPr/>
          </p:nvSpPr>
          <p:spPr>
            <a:xfrm>
              <a:off x="0" y="-28575"/>
              <a:ext cx="104201" cy="4196643"/>
            </a:xfrm>
            <a:prstGeom prst="rect">
              <a:avLst/>
            </a:prstGeom>
          </p:spPr>
          <p:txBody>
            <a:bodyPr lIns="50800" tIns="50800" rIns="50800" bIns="50800" rtlCol="0" anchor="ctr"/>
            <a:lstStyle/>
            <a:p>
              <a:pPr algn="ctr">
                <a:lnSpc>
                  <a:spcPts val="1679"/>
                </a:lnSpc>
              </a:pPr>
              <a:endParaRPr/>
            </a:p>
          </p:txBody>
        </p:sp>
      </p:grpSp>
      <p:sp>
        <p:nvSpPr>
          <p:cNvPr id="10" name="Freeform 10"/>
          <p:cNvSpPr/>
          <p:nvPr/>
        </p:nvSpPr>
        <p:spPr>
          <a:xfrm>
            <a:off x="1020201" y="7244047"/>
            <a:ext cx="5829829" cy="2842055"/>
          </a:xfrm>
          <a:custGeom>
            <a:avLst/>
            <a:gdLst/>
            <a:ahLst/>
            <a:cxnLst/>
            <a:rect l="l" t="t" r="r" b="b"/>
            <a:pathLst>
              <a:path w="5829829" h="2842055">
                <a:moveTo>
                  <a:pt x="0" y="0"/>
                </a:moveTo>
                <a:lnTo>
                  <a:pt x="5829829" y="0"/>
                </a:lnTo>
                <a:lnTo>
                  <a:pt x="5829829" y="2842055"/>
                </a:lnTo>
                <a:lnTo>
                  <a:pt x="0" y="2842055"/>
                </a:lnTo>
                <a:lnTo>
                  <a:pt x="0" y="0"/>
                </a:lnTo>
                <a:close/>
              </a:path>
            </a:pathLst>
          </a:custGeom>
          <a:blipFill>
            <a:blip r:embed="rId4"/>
            <a:stretch>
              <a:fillRect t="-13603" b="-23062"/>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grpSp>
        <p:nvGrpSpPr>
          <p:cNvPr id="11" name="Group 11"/>
          <p:cNvGrpSpPr/>
          <p:nvPr/>
        </p:nvGrpSpPr>
        <p:grpSpPr>
          <a:xfrm rot="4153440">
            <a:off x="4893819" y="6156513"/>
            <a:ext cx="3002753" cy="11630386"/>
            <a:chOff x="0" y="0"/>
            <a:chExt cx="1076119" cy="4168068"/>
          </a:xfrm>
        </p:grpSpPr>
        <p:sp>
          <p:nvSpPr>
            <p:cNvPr id="12" name="Freeform 12"/>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3" name="TextBox 13"/>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4" name="TextBox 14"/>
          <p:cNvSpPr txBox="1"/>
          <p:nvPr/>
        </p:nvSpPr>
        <p:spPr>
          <a:xfrm>
            <a:off x="-246964" y="1178266"/>
            <a:ext cx="8053927" cy="1426544"/>
          </a:xfrm>
          <a:prstGeom prst="rect">
            <a:avLst/>
          </a:prstGeom>
        </p:spPr>
        <p:txBody>
          <a:bodyPr lIns="0" tIns="0" rIns="0" bIns="0" rtlCol="0" anchor="t">
            <a:spAutoFit/>
          </a:bodyPr>
          <a:lstStyle/>
          <a:p>
            <a:pPr algn="ctr">
              <a:lnSpc>
                <a:spcPts val="3653"/>
              </a:lnSpc>
            </a:pPr>
            <a:r>
              <a:rPr lang="ar-EG" sz="3321" b="1" dirty="0">
                <a:solidFill>
                  <a:srgbClr val="1E439D"/>
                </a:solidFill>
                <a:latin typeface="DM Sans Bold"/>
                <a:ea typeface="DM Sans Bold"/>
                <a:cs typeface="Roya" panose="00000400000000000000" pitchFamily="2" charset="-78"/>
                <a:sym typeface="DM Sans Bold"/>
                <a:rtl/>
              </a:rPr>
              <a:t>مهندسی معکوس و</a:t>
            </a:r>
            <a:r>
              <a:rPr lang="en-US" sz="3321" b="1" dirty="0">
                <a:solidFill>
                  <a:srgbClr val="1E439D"/>
                </a:solidFill>
                <a:latin typeface="DM Sans Bold"/>
                <a:ea typeface="DM Sans Bold"/>
                <a:cs typeface="Roya" panose="00000400000000000000" pitchFamily="2" charset="-78"/>
                <a:sym typeface="DM Sans Bold"/>
              </a:rPr>
              <a:t> </a:t>
            </a:r>
            <a:endParaRPr lang="en-US" sz="3321" b="1" dirty="0" smtClean="0">
              <a:solidFill>
                <a:srgbClr val="1E439D"/>
              </a:solidFill>
              <a:latin typeface="DM Sans Bold"/>
              <a:ea typeface="DM Sans Bold"/>
              <a:cs typeface="Roya" panose="00000400000000000000" pitchFamily="2" charset="-78"/>
              <a:sym typeface="DM Sans Bold"/>
            </a:endParaRPr>
          </a:p>
          <a:p>
            <a:pPr algn="ctr">
              <a:lnSpc>
                <a:spcPts val="3653"/>
              </a:lnSpc>
            </a:pPr>
            <a:r>
              <a:rPr lang="ar-EG" sz="3321" b="1" dirty="0" smtClean="0">
                <a:solidFill>
                  <a:srgbClr val="1E439D"/>
                </a:solidFill>
                <a:latin typeface="DM Sans Bold"/>
                <a:ea typeface="DM Sans Bold"/>
                <a:cs typeface="Roya" panose="00000400000000000000" pitchFamily="2" charset="-78"/>
                <a:sym typeface="DM Sans Bold"/>
                <a:rtl/>
              </a:rPr>
              <a:t>ساخت قطعات سفارشی</a:t>
            </a:r>
          </a:p>
          <a:p>
            <a:pPr algn="ctr">
              <a:lnSpc>
                <a:spcPts val="3653"/>
              </a:lnSpc>
            </a:pPr>
            <a:endParaRPr lang="ar-EG" sz="3321" b="1" dirty="0">
              <a:solidFill>
                <a:srgbClr val="1E439D"/>
              </a:solidFill>
              <a:latin typeface="DM Sans Bold"/>
              <a:ea typeface="DM Sans Bold"/>
              <a:cs typeface="DM Sans Bold"/>
              <a:sym typeface="DM Sans Bold"/>
              <a:rtl/>
            </a:endParaRPr>
          </a:p>
        </p:txBody>
      </p:sp>
      <p:sp>
        <p:nvSpPr>
          <p:cNvPr id="15" name="TextBox 15"/>
          <p:cNvSpPr txBox="1"/>
          <p:nvPr/>
        </p:nvSpPr>
        <p:spPr>
          <a:xfrm>
            <a:off x="185261" y="2421965"/>
            <a:ext cx="7374739" cy="1511761"/>
          </a:xfrm>
          <a:prstGeom prst="rect">
            <a:avLst/>
          </a:prstGeom>
        </p:spPr>
        <p:txBody>
          <a:bodyPr lIns="0" tIns="0" rIns="0" bIns="0" rtlCol="0" anchor="t">
            <a:spAutoFit/>
          </a:bodyPr>
          <a:lstStyle/>
          <a:p>
            <a:pPr algn="ctr" rtl="1">
              <a:lnSpc>
                <a:spcPts val="1700"/>
              </a:lnSpc>
            </a:pPr>
            <a:r>
              <a:rPr lang="ar-EG" sz="1214" dirty="0">
                <a:solidFill>
                  <a:srgbClr val="000001"/>
                </a:solidFill>
                <a:latin typeface="Canva Sans"/>
                <a:ea typeface="Canva Sans"/>
                <a:cs typeface="Roya" panose="00000400000000000000" pitchFamily="2" charset="-78"/>
                <a:sym typeface="Canva Sans"/>
                <a:rtl/>
              </a:rPr>
              <a:t>در بسیاری از صنایع، پمپ‌ها و تجهیزات انتقال سیال از برندها یا مدل‌هایی استفاده می‌کنند که قطعات یدکی آن‌ها به‌سختی در دسترس است یا تأمین آن‌ها زمان‌بر و پرهزینه خواهد بود. در چنین شرایطی، مهندسی معکوس به‌عنوان یک راهکار فنی و اقتصادی، امکان بازتولید قطعات حیاتی و جلوگیری از توقف طولانی‌مدت خط تولید را فراهم می‌کند.</a:t>
            </a:r>
          </a:p>
          <a:p>
            <a:pPr algn="ctr" rtl="1">
              <a:lnSpc>
                <a:spcPts val="1700"/>
              </a:lnSpc>
            </a:pPr>
            <a:r>
              <a:rPr lang="ar-EG" sz="1214" dirty="0">
                <a:solidFill>
                  <a:srgbClr val="000001"/>
                </a:solidFill>
                <a:latin typeface="Canva Sans"/>
                <a:ea typeface="Canva Sans"/>
                <a:cs typeface="Roya" panose="00000400000000000000" pitchFamily="2" charset="-78"/>
                <a:sym typeface="Canva Sans"/>
                <a:rtl/>
              </a:rPr>
              <a:t>شرکت انتقال سیال البرز با بهره‌گیری از دانش طراحی صنعتی، اندازه‌برداری دقیق، مدل‌سازی سه‌بعدی، انتخاب متریال مناسب و روش‌های مختلف ساخت و تولید، توانایی مهندسی معکوس و تولید قطعات مختلف پمپ‌ها را بر اساس نمونه اصلی یا قطعه مستهلک دارد. این فرآیند می‌تواند شامل بازطراحی قطعه، اصلاح نقاط ضعف نمونه اولیه، انتخاب متریال مقاوم‌تر و ساخت قطعه‌ای متناسب با شرایط واقعی بهره‌برداری باشد.</a:t>
            </a:r>
          </a:p>
          <a:p>
            <a:pPr algn="ctr">
              <a:lnSpc>
                <a:spcPts val="1700"/>
              </a:lnSpc>
            </a:pPr>
            <a:endParaRPr lang="ar-EG" sz="1214" dirty="0">
              <a:solidFill>
                <a:srgbClr val="000001"/>
              </a:solidFill>
              <a:latin typeface="Canva Sans"/>
              <a:ea typeface="Canva Sans"/>
              <a:cs typeface="Canva Sans"/>
              <a:sym typeface="Canva Sans"/>
              <a:rtl/>
            </a:endParaRPr>
          </a:p>
        </p:txBody>
      </p:sp>
      <p:sp>
        <p:nvSpPr>
          <p:cNvPr id="16" name="TextBox 16"/>
          <p:cNvSpPr txBox="1"/>
          <p:nvPr/>
        </p:nvSpPr>
        <p:spPr>
          <a:xfrm>
            <a:off x="4062792" y="4741246"/>
            <a:ext cx="3373171" cy="2062809"/>
          </a:xfrm>
          <a:prstGeom prst="rect">
            <a:avLst/>
          </a:prstGeom>
        </p:spPr>
        <p:txBody>
          <a:bodyPr lIns="0" tIns="0" rIns="0" bIns="0" rtlCol="0" anchor="t">
            <a:spAutoFit/>
          </a:bodyPr>
          <a:lstStyle/>
          <a:p>
            <a:pPr marL="280669" lvl="1" indent="-140335" algn="r" rtl="1">
              <a:lnSpc>
                <a:spcPts val="1819"/>
              </a:lnSpc>
              <a:buAutoNum type="arabicPeriod"/>
            </a:pPr>
            <a:r>
              <a:rPr lang="ar-EG" sz="1299" dirty="0">
                <a:solidFill>
                  <a:srgbClr val="000001"/>
                </a:solidFill>
                <a:latin typeface="Canva Sans"/>
                <a:ea typeface="Canva Sans"/>
                <a:cs typeface="Roya" panose="00000400000000000000" pitchFamily="2" charset="-78"/>
                <a:sym typeface="Canva Sans"/>
                <a:rtl/>
              </a:rPr>
              <a:t>اندازه‌برداری و برداشت ابعادی از قطعات اصلی</a:t>
            </a:r>
          </a:p>
          <a:p>
            <a:pPr marL="280669" lvl="1" indent="-140335" algn="r" rtl="1">
              <a:lnSpc>
                <a:spcPts val="1819"/>
              </a:lnSpc>
              <a:buAutoNum type="arabicPeriod"/>
            </a:pPr>
            <a:r>
              <a:rPr lang="ar-EG" sz="1299" dirty="0">
                <a:solidFill>
                  <a:srgbClr val="000001"/>
                </a:solidFill>
                <a:latin typeface="Canva Sans"/>
                <a:ea typeface="Canva Sans"/>
                <a:cs typeface="Roya" panose="00000400000000000000" pitchFamily="2" charset="-78"/>
                <a:sym typeface="Canva Sans"/>
                <a:rtl/>
              </a:rPr>
              <a:t>مدل‌سازی سه‌بعدی قطعات با نرم‌افزارهای </a:t>
            </a:r>
            <a:r>
              <a:rPr lang="en-US" sz="1299" dirty="0">
                <a:solidFill>
                  <a:srgbClr val="000001"/>
                </a:solidFill>
                <a:latin typeface="Canva Sans"/>
                <a:ea typeface="Canva Sans"/>
                <a:cs typeface="Roya" panose="00000400000000000000" pitchFamily="2" charset="-78"/>
                <a:sym typeface="Canva Sans"/>
              </a:rPr>
              <a:t>CAD</a:t>
            </a:r>
          </a:p>
          <a:p>
            <a:pPr marL="280669" lvl="1" indent="-140335" algn="r" rtl="1">
              <a:lnSpc>
                <a:spcPts val="1819"/>
              </a:lnSpc>
              <a:buAutoNum type="arabicPeriod"/>
            </a:pPr>
            <a:r>
              <a:rPr lang="ar-EG" sz="1299" dirty="0">
                <a:solidFill>
                  <a:srgbClr val="000001"/>
                </a:solidFill>
                <a:latin typeface="Canva Sans"/>
                <a:ea typeface="Canva Sans"/>
                <a:cs typeface="Roya" panose="00000400000000000000" pitchFamily="2" charset="-78"/>
                <a:sym typeface="Canva Sans"/>
                <a:rtl/>
              </a:rPr>
              <a:t>تهیه نقشه‌های ساخت و مونتاژ</a:t>
            </a:r>
          </a:p>
          <a:p>
            <a:pPr marL="280669" lvl="1" indent="-140335" algn="r" rtl="1">
              <a:lnSpc>
                <a:spcPts val="1819"/>
              </a:lnSpc>
              <a:buAutoNum type="arabicPeriod"/>
            </a:pPr>
            <a:r>
              <a:rPr lang="ar-EG" sz="1299" dirty="0">
                <a:solidFill>
                  <a:srgbClr val="000001"/>
                </a:solidFill>
                <a:latin typeface="Canva Sans"/>
                <a:ea typeface="Canva Sans"/>
                <a:cs typeface="Roya" panose="00000400000000000000" pitchFamily="2" charset="-78"/>
                <a:sym typeface="Canva Sans"/>
                <a:rtl/>
              </a:rPr>
              <a:t>بررسی متریال و انتخاب جنس مناسب</a:t>
            </a:r>
          </a:p>
          <a:p>
            <a:pPr marL="280669" lvl="1" indent="-140335" algn="r" rtl="1">
              <a:lnSpc>
                <a:spcPts val="1819"/>
              </a:lnSpc>
              <a:buAutoNum type="arabicPeriod"/>
            </a:pPr>
            <a:r>
              <a:rPr lang="ar-EG" sz="1299" dirty="0">
                <a:solidFill>
                  <a:srgbClr val="000001"/>
                </a:solidFill>
                <a:latin typeface="Canva Sans"/>
                <a:ea typeface="Canva Sans"/>
                <a:cs typeface="Roya" panose="00000400000000000000" pitchFamily="2" charset="-78"/>
                <a:sym typeface="Canva Sans"/>
                <a:rtl/>
              </a:rPr>
              <a:t>ساخت قطعات کمیاب، فرسوده یا از رده خارج</a:t>
            </a:r>
          </a:p>
          <a:p>
            <a:pPr marL="280669" lvl="1" indent="-140335" algn="r" rtl="1">
              <a:lnSpc>
                <a:spcPts val="1819"/>
              </a:lnSpc>
              <a:buAutoNum type="arabicPeriod"/>
            </a:pPr>
            <a:r>
              <a:rPr lang="ar-EG" sz="1299" dirty="0">
                <a:solidFill>
                  <a:srgbClr val="000001"/>
                </a:solidFill>
                <a:latin typeface="Canva Sans"/>
                <a:ea typeface="Canva Sans"/>
                <a:cs typeface="Roya" panose="00000400000000000000" pitchFamily="2" charset="-78"/>
                <a:sym typeface="Canva Sans"/>
                <a:rtl/>
              </a:rPr>
              <a:t>بازطراحی قطعات جهت افزایش عمر مفید</a:t>
            </a:r>
          </a:p>
          <a:p>
            <a:pPr marL="280669" lvl="1" indent="-140335" algn="r" rtl="1">
              <a:lnSpc>
                <a:spcPts val="1819"/>
              </a:lnSpc>
              <a:buAutoNum type="arabicPeriod"/>
            </a:pPr>
            <a:r>
              <a:rPr lang="ar-EG" sz="1299" dirty="0">
                <a:solidFill>
                  <a:srgbClr val="000001"/>
                </a:solidFill>
                <a:latin typeface="Canva Sans"/>
                <a:ea typeface="Canva Sans"/>
                <a:cs typeface="Roya" panose="00000400000000000000" pitchFamily="2" charset="-78"/>
                <a:sym typeface="Canva Sans"/>
                <a:rtl/>
              </a:rPr>
              <a:t>ساخت قطعات جایگزین برای پمپ‌های خارجی یا قدیمی</a:t>
            </a:r>
          </a:p>
          <a:p>
            <a:pPr marL="280669" lvl="1" indent="-140335" algn="r" rtl="1">
              <a:lnSpc>
                <a:spcPts val="1819"/>
              </a:lnSpc>
              <a:buAutoNum type="arabicPeriod"/>
            </a:pPr>
            <a:r>
              <a:rPr lang="ar-EG" sz="1299" dirty="0">
                <a:solidFill>
                  <a:srgbClr val="000001"/>
                </a:solidFill>
                <a:latin typeface="Canva Sans"/>
                <a:ea typeface="Canva Sans"/>
                <a:cs typeface="Roya" panose="00000400000000000000" pitchFamily="2" charset="-78"/>
                <a:sym typeface="Canva Sans"/>
                <a:rtl/>
              </a:rPr>
              <a:t>تولید قطعات بر اساس نمونه، نقشه یا نیاز عملیاتی مشتری</a:t>
            </a:r>
          </a:p>
          <a:p>
            <a:pPr algn="r">
              <a:lnSpc>
                <a:spcPts val="1819"/>
              </a:lnSpc>
            </a:pPr>
            <a:endParaRPr lang="ar-EG" sz="1299" dirty="0">
              <a:solidFill>
                <a:srgbClr val="000001"/>
              </a:solidFill>
              <a:latin typeface="Canva Sans"/>
              <a:ea typeface="Canva Sans"/>
              <a:cs typeface="Canva Sans"/>
              <a:sym typeface="Canva Sans"/>
              <a:rtl/>
            </a:endParaRPr>
          </a:p>
        </p:txBody>
      </p:sp>
      <p:sp>
        <p:nvSpPr>
          <p:cNvPr id="17" name="TextBox 17"/>
          <p:cNvSpPr txBox="1"/>
          <p:nvPr/>
        </p:nvSpPr>
        <p:spPr>
          <a:xfrm>
            <a:off x="260747" y="4798998"/>
            <a:ext cx="3254743" cy="2519680"/>
          </a:xfrm>
          <a:prstGeom prst="rect">
            <a:avLst/>
          </a:prstGeom>
        </p:spPr>
        <p:txBody>
          <a:bodyPr lIns="0" tIns="0" rIns="0" bIns="0" rtlCol="0" anchor="t">
            <a:spAutoFit/>
          </a:bodyPr>
          <a:lstStyle/>
          <a:p>
            <a:pPr marL="280669" lvl="1" indent="-140335" algn="r" rtl="1">
              <a:lnSpc>
                <a:spcPts val="1819"/>
              </a:lnSpc>
              <a:buFont typeface="Arial"/>
              <a:buChar char="•"/>
            </a:pPr>
            <a:r>
              <a:rPr lang="ar-EG" sz="1299" dirty="0">
                <a:solidFill>
                  <a:srgbClr val="000001"/>
                </a:solidFill>
                <a:latin typeface="Canva Sans"/>
                <a:ea typeface="Canva Sans"/>
                <a:cs typeface="Roya" panose="00000400000000000000" pitchFamily="2" charset="-78"/>
                <a:sym typeface="Canva Sans"/>
                <a:rtl/>
              </a:rPr>
              <a:t>شافت</a:t>
            </a:r>
          </a:p>
          <a:p>
            <a:pPr marL="280669" lvl="1" indent="-140335" algn="r" rtl="1">
              <a:lnSpc>
                <a:spcPts val="1819"/>
              </a:lnSpc>
              <a:buFont typeface="Arial"/>
              <a:buChar char="•"/>
            </a:pPr>
            <a:r>
              <a:rPr lang="ar-EG" sz="1299" dirty="0">
                <a:solidFill>
                  <a:srgbClr val="000001"/>
                </a:solidFill>
                <a:latin typeface="Canva Sans"/>
                <a:ea typeface="Canva Sans"/>
                <a:cs typeface="Roya" panose="00000400000000000000" pitchFamily="2" charset="-78"/>
                <a:sym typeface="Canva Sans"/>
                <a:rtl/>
              </a:rPr>
              <a:t>بوش</a:t>
            </a:r>
          </a:p>
          <a:p>
            <a:pPr marL="280669" lvl="1" indent="-140335" algn="r" rtl="1">
              <a:lnSpc>
                <a:spcPts val="1819"/>
              </a:lnSpc>
              <a:buFont typeface="Arial"/>
              <a:buChar char="•"/>
            </a:pPr>
            <a:r>
              <a:rPr lang="ar-EG" sz="1299" dirty="0">
                <a:solidFill>
                  <a:srgbClr val="000001"/>
                </a:solidFill>
                <a:latin typeface="Canva Sans"/>
                <a:ea typeface="Canva Sans"/>
                <a:cs typeface="Roya" panose="00000400000000000000" pitchFamily="2" charset="-78"/>
                <a:sym typeface="Canva Sans"/>
                <a:rtl/>
              </a:rPr>
              <a:t>پروانه</a:t>
            </a:r>
          </a:p>
          <a:p>
            <a:pPr marL="280669" lvl="1" indent="-140335" algn="r" rtl="1">
              <a:lnSpc>
                <a:spcPts val="1819"/>
              </a:lnSpc>
              <a:buFont typeface="Arial"/>
              <a:buChar char="•"/>
            </a:pPr>
            <a:r>
              <a:rPr lang="ar-EG" sz="1299" dirty="0">
                <a:solidFill>
                  <a:srgbClr val="000001"/>
                </a:solidFill>
                <a:latin typeface="Canva Sans"/>
                <a:ea typeface="Canva Sans"/>
                <a:cs typeface="Roya" panose="00000400000000000000" pitchFamily="2" charset="-78"/>
                <a:sym typeface="Canva Sans"/>
                <a:rtl/>
              </a:rPr>
              <a:t>محفظه سیل / </a:t>
            </a:r>
            <a:r>
              <a:rPr lang="en-US" sz="1299" dirty="0">
                <a:solidFill>
                  <a:srgbClr val="000001"/>
                </a:solidFill>
                <a:latin typeface="Canva Sans"/>
                <a:ea typeface="Canva Sans"/>
                <a:cs typeface="Roya" panose="00000400000000000000" pitchFamily="2" charset="-78"/>
                <a:sym typeface="Canva Sans"/>
              </a:rPr>
              <a:t>Seal Chamber</a:t>
            </a:r>
          </a:p>
          <a:p>
            <a:pPr marL="280669" lvl="1" indent="-140335" algn="r" rtl="1">
              <a:lnSpc>
                <a:spcPts val="1819"/>
              </a:lnSpc>
              <a:buFont typeface="Arial"/>
              <a:buChar char="•"/>
            </a:pPr>
            <a:r>
              <a:rPr lang="ar-EG" sz="1299" dirty="0">
                <a:solidFill>
                  <a:srgbClr val="000001"/>
                </a:solidFill>
                <a:latin typeface="Canva Sans"/>
                <a:ea typeface="Canva Sans"/>
                <a:cs typeface="Roya" panose="00000400000000000000" pitchFamily="2" charset="-78"/>
                <a:sym typeface="Canva Sans"/>
                <a:rtl/>
              </a:rPr>
              <a:t>قطعات داخلی پمپ</a:t>
            </a:r>
          </a:p>
          <a:p>
            <a:pPr marL="280669" lvl="1" indent="-140335" algn="r" rtl="1">
              <a:lnSpc>
                <a:spcPts val="1819"/>
              </a:lnSpc>
              <a:buFont typeface="Arial"/>
              <a:buChar char="•"/>
            </a:pPr>
            <a:r>
              <a:rPr lang="ar-EG" sz="1299" dirty="0">
                <a:solidFill>
                  <a:srgbClr val="000001"/>
                </a:solidFill>
                <a:latin typeface="Canva Sans"/>
                <a:ea typeface="Canva Sans"/>
                <a:cs typeface="Roya" panose="00000400000000000000" pitchFamily="2" charset="-78"/>
                <a:sym typeface="Canva Sans"/>
                <a:rtl/>
              </a:rPr>
              <a:t>قطعات ریخته‌گری‌شده بر اساس نمونه</a:t>
            </a:r>
          </a:p>
          <a:p>
            <a:pPr marL="280669" lvl="1" indent="-140335" algn="r" rtl="1">
              <a:lnSpc>
                <a:spcPts val="1819"/>
              </a:lnSpc>
              <a:buFont typeface="Arial"/>
              <a:buChar char="•"/>
            </a:pPr>
            <a:r>
              <a:rPr lang="ar-EG" sz="1299" dirty="0">
                <a:solidFill>
                  <a:srgbClr val="000001"/>
                </a:solidFill>
                <a:latin typeface="Canva Sans"/>
                <a:ea typeface="Canva Sans"/>
                <a:cs typeface="Roya" panose="00000400000000000000" pitchFamily="2" charset="-78"/>
                <a:sym typeface="Canva Sans"/>
                <a:rtl/>
              </a:rPr>
              <a:t>قطعات ماشین‌کاری‌شده با تلرانس دقیق</a:t>
            </a:r>
          </a:p>
          <a:p>
            <a:pPr marL="280669" lvl="1" indent="-140335" algn="r" rtl="1">
              <a:lnSpc>
                <a:spcPts val="1819"/>
              </a:lnSpc>
              <a:buFont typeface="Arial"/>
              <a:buChar char="•"/>
            </a:pPr>
            <a:r>
              <a:rPr lang="ar-EG" sz="1299" dirty="0">
                <a:solidFill>
                  <a:srgbClr val="000001"/>
                </a:solidFill>
                <a:latin typeface="Canva Sans"/>
                <a:ea typeface="Canva Sans"/>
                <a:cs typeface="Roya" panose="00000400000000000000" pitchFamily="2" charset="-78"/>
                <a:sym typeface="Canva Sans"/>
                <a:rtl/>
              </a:rPr>
              <a:t>قطعات سیستم آب‌بندی</a:t>
            </a:r>
          </a:p>
          <a:p>
            <a:pPr marL="280669" lvl="1" indent="-140335" algn="r" rtl="1">
              <a:lnSpc>
                <a:spcPts val="1819"/>
              </a:lnSpc>
              <a:buFont typeface="Arial"/>
              <a:buChar char="•"/>
            </a:pPr>
            <a:r>
              <a:rPr lang="ar-EG" sz="1299" dirty="0">
                <a:solidFill>
                  <a:srgbClr val="000001"/>
                </a:solidFill>
                <a:latin typeface="Canva Sans"/>
                <a:ea typeface="Canva Sans"/>
                <a:cs typeface="Roya" panose="00000400000000000000" pitchFamily="2" charset="-78"/>
                <a:sym typeface="Canva Sans"/>
                <a:rtl/>
              </a:rPr>
              <a:t>مکانیکال سیل‌های سفارشی</a:t>
            </a:r>
          </a:p>
          <a:p>
            <a:pPr algn="l">
              <a:lnSpc>
                <a:spcPts val="1819"/>
              </a:lnSpc>
            </a:pPr>
            <a:endParaRPr lang="ar-EG" sz="1299" dirty="0">
              <a:solidFill>
                <a:srgbClr val="000001"/>
              </a:solidFill>
              <a:latin typeface="Canva Sans"/>
              <a:ea typeface="Canva Sans"/>
              <a:cs typeface="Canva Sans"/>
              <a:sym typeface="Canva Sans"/>
              <a:rtl/>
            </a:endParaRPr>
          </a:p>
          <a:p>
            <a:pPr algn="l">
              <a:lnSpc>
                <a:spcPts val="1819"/>
              </a:lnSpc>
            </a:pPr>
            <a:endParaRPr lang="ar-EG" sz="1299" dirty="0">
              <a:solidFill>
                <a:srgbClr val="000001"/>
              </a:solidFill>
              <a:latin typeface="Canva Sans"/>
              <a:ea typeface="Canva Sans"/>
              <a:cs typeface="Canva Sans"/>
              <a:sym typeface="Canva Sans"/>
              <a:rtl/>
            </a:endParaRPr>
          </a:p>
        </p:txBody>
      </p:sp>
      <p:sp>
        <p:nvSpPr>
          <p:cNvPr id="18" name="TextBox 18"/>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sp>
        <p:nvSpPr>
          <p:cNvPr id="19" name="Freeform 19"/>
          <p:cNvSpPr/>
          <p:nvPr/>
        </p:nvSpPr>
        <p:spPr>
          <a:xfrm>
            <a:off x="425578" y="71424"/>
            <a:ext cx="887766" cy="887766"/>
          </a:xfrm>
          <a:custGeom>
            <a:avLst/>
            <a:gdLst/>
            <a:ahLst/>
            <a:cxnLst/>
            <a:rect l="l" t="t" r="r" b="b"/>
            <a:pathLst>
              <a:path w="887766" h="887766">
                <a:moveTo>
                  <a:pt x="0" y="0"/>
                </a:moveTo>
                <a:lnTo>
                  <a:pt x="887766" y="0"/>
                </a:lnTo>
                <a:lnTo>
                  <a:pt x="887766" y="887767"/>
                </a:lnTo>
                <a:lnTo>
                  <a:pt x="0" y="887767"/>
                </a:lnTo>
                <a:lnTo>
                  <a:pt x="0" y="0"/>
                </a:lnTo>
                <a:close/>
              </a:path>
            </a:pathLst>
          </a:custGeom>
          <a:blipFill>
            <a:blip r:embed="rId5"/>
            <a:stretch>
              <a:fillRect/>
            </a:stretch>
          </a:blipFill>
        </p:spPr>
      </p:sp>
      <p:sp>
        <p:nvSpPr>
          <p:cNvPr id="20" name="TextBox 20"/>
          <p:cNvSpPr txBox="1"/>
          <p:nvPr/>
        </p:nvSpPr>
        <p:spPr>
          <a:xfrm>
            <a:off x="1411862" y="442917"/>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sp>
        <p:nvSpPr>
          <p:cNvPr id="21" name="Rectangle 20"/>
          <p:cNvSpPr/>
          <p:nvPr/>
        </p:nvSpPr>
        <p:spPr>
          <a:xfrm>
            <a:off x="6982285" y="10269492"/>
            <a:ext cx="412292" cy="338554"/>
          </a:xfrm>
          <a:prstGeom prst="rect">
            <a:avLst/>
          </a:prstGeom>
        </p:spPr>
        <p:txBody>
          <a:bodyPr wrap="none">
            <a:spAutoFit/>
          </a:bodyPr>
          <a:lstStyle/>
          <a:p>
            <a:r>
              <a:rPr lang="fa-IR" sz="1600" dirty="0" smtClean="0">
                <a:solidFill>
                  <a:schemeClr val="bg1"/>
                </a:solidFill>
              </a:rPr>
              <a:t>06</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773788" y="4807422"/>
            <a:ext cx="2719854" cy="1118063"/>
          </a:xfrm>
          <a:prstGeom prst="rect">
            <a:avLst/>
          </a:prstGeom>
        </p:spPr>
        <p:txBody>
          <a:bodyPr lIns="0" tIns="0" rIns="0" bIns="0" rtlCol="0" anchor="t">
            <a:spAutoFit/>
          </a:bodyPr>
          <a:lstStyle/>
          <a:p>
            <a:pPr algn="l">
              <a:lnSpc>
                <a:spcPts val="2861"/>
              </a:lnSpc>
            </a:pPr>
            <a:r>
              <a:rPr lang="ar-EG" sz="2601" b="1" dirty="0">
                <a:solidFill>
                  <a:srgbClr val="1E439D"/>
                </a:solidFill>
                <a:latin typeface="DM Sans Bold"/>
                <a:ea typeface="DM Sans Bold"/>
                <a:cs typeface="Roya" panose="00000400000000000000" pitchFamily="2" charset="-78"/>
                <a:sym typeface="DM Sans Bold"/>
                <a:rtl/>
              </a:rPr>
              <a:t>دامنه خدمات</a:t>
            </a:r>
          </a:p>
          <a:p>
            <a:pPr algn="l">
              <a:lnSpc>
                <a:spcPts val="2861"/>
              </a:lnSpc>
            </a:pPr>
            <a:endParaRPr lang="ar-EG" sz="2601" b="1" dirty="0">
              <a:solidFill>
                <a:srgbClr val="1E439D"/>
              </a:solidFill>
              <a:latin typeface="DM Sans Bold"/>
              <a:ea typeface="DM Sans Bold"/>
              <a:cs typeface="DM Sans Bold"/>
              <a:sym typeface="DM Sans Bold"/>
              <a:rtl/>
            </a:endParaRPr>
          </a:p>
          <a:p>
            <a:pPr algn="l">
              <a:lnSpc>
                <a:spcPts val="2861"/>
              </a:lnSpc>
            </a:pPr>
            <a:endParaRPr lang="ar-EG" sz="2601" b="1" dirty="0">
              <a:solidFill>
                <a:srgbClr val="1E439D"/>
              </a:solidFill>
              <a:latin typeface="DM Sans Bold"/>
              <a:ea typeface="DM Sans Bold"/>
              <a:cs typeface="DM Sans Bold"/>
              <a:sym typeface="DM Sans Bold"/>
              <a:rtl/>
            </a:endParaRPr>
          </a:p>
        </p:txBody>
      </p:sp>
      <p:sp>
        <p:nvSpPr>
          <p:cNvPr id="3" name="Freeform 3"/>
          <p:cNvSpPr/>
          <p:nvPr/>
        </p:nvSpPr>
        <p:spPr>
          <a:xfrm flipH="1">
            <a:off x="6521450" y="4878748"/>
            <a:ext cx="253525" cy="253525"/>
          </a:xfrm>
          <a:custGeom>
            <a:avLst/>
            <a:gdLst/>
            <a:ahLst/>
            <a:cxnLst/>
            <a:rect l="l" t="t" r="r" b="b"/>
            <a:pathLst>
              <a:path w="253525" h="253525">
                <a:moveTo>
                  <a:pt x="253525" y="0"/>
                </a:moveTo>
                <a:lnTo>
                  <a:pt x="0" y="0"/>
                </a:lnTo>
                <a:lnTo>
                  <a:pt x="0" y="253524"/>
                </a:lnTo>
                <a:lnTo>
                  <a:pt x="253525" y="253524"/>
                </a:lnTo>
                <a:lnTo>
                  <a:pt x="253525"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4" name="Freeform 4"/>
          <p:cNvSpPr/>
          <p:nvPr/>
        </p:nvSpPr>
        <p:spPr>
          <a:xfrm rot="-66016" flipH="1">
            <a:off x="3456681" y="4882662"/>
            <a:ext cx="253525" cy="253525"/>
          </a:xfrm>
          <a:custGeom>
            <a:avLst/>
            <a:gdLst/>
            <a:ahLst/>
            <a:cxnLst/>
            <a:rect l="l" t="t" r="r" b="b"/>
            <a:pathLst>
              <a:path w="253525" h="253525">
                <a:moveTo>
                  <a:pt x="253525" y="0"/>
                </a:moveTo>
                <a:lnTo>
                  <a:pt x="0" y="0"/>
                </a:lnTo>
                <a:lnTo>
                  <a:pt x="0" y="253525"/>
                </a:lnTo>
                <a:lnTo>
                  <a:pt x="253525" y="253525"/>
                </a:lnTo>
                <a:lnTo>
                  <a:pt x="253525" y="0"/>
                </a:lnTo>
                <a:close/>
              </a:path>
            </a:pathLst>
          </a:custGeom>
          <a:blipFill>
            <a:blip r:embed="rId2">
              <a:extLst>
                <a:ext uri="{96DAC541-7B7A-43D3-8B79-37D633B846F1}">
                  <asvg:svgBlip xmlns:asvg="http://schemas.microsoft.com/office/drawing/2016/SVG/main" xmlns="" r:embed="rId3"/>
                </a:ext>
              </a:extLst>
            </a:blip>
            <a:stretch>
              <a:fillRect/>
            </a:stretch>
          </a:blipFill>
        </p:spPr>
      </p:sp>
      <p:grpSp>
        <p:nvGrpSpPr>
          <p:cNvPr id="5" name="Group 5"/>
          <p:cNvGrpSpPr/>
          <p:nvPr/>
        </p:nvGrpSpPr>
        <p:grpSpPr>
          <a:xfrm rot="4153440">
            <a:off x="-657743" y="-5289203"/>
            <a:ext cx="290758" cy="11630386"/>
            <a:chOff x="0" y="0"/>
            <a:chExt cx="104201" cy="4168068"/>
          </a:xfrm>
        </p:grpSpPr>
        <p:sp>
          <p:nvSpPr>
            <p:cNvPr id="6" name="Freeform 6"/>
            <p:cNvSpPr/>
            <p:nvPr/>
          </p:nvSpPr>
          <p:spPr>
            <a:xfrm>
              <a:off x="0" y="0"/>
              <a:ext cx="104201" cy="4168068"/>
            </a:xfrm>
            <a:custGeom>
              <a:avLst/>
              <a:gdLst/>
              <a:ahLst/>
              <a:cxnLst/>
              <a:rect l="l" t="t" r="r" b="b"/>
              <a:pathLst>
                <a:path w="104201" h="4168068">
                  <a:moveTo>
                    <a:pt x="0" y="0"/>
                  </a:moveTo>
                  <a:lnTo>
                    <a:pt x="104201" y="0"/>
                  </a:lnTo>
                  <a:lnTo>
                    <a:pt x="104201" y="4168068"/>
                  </a:lnTo>
                  <a:lnTo>
                    <a:pt x="0" y="4168068"/>
                  </a:lnTo>
                  <a:close/>
                </a:path>
              </a:pathLst>
            </a:custGeom>
            <a:solidFill>
              <a:srgbClr val="B1D5E6"/>
            </a:solidFill>
          </p:spPr>
        </p:sp>
        <p:sp>
          <p:nvSpPr>
            <p:cNvPr id="7" name="TextBox 7"/>
            <p:cNvSpPr txBox="1"/>
            <p:nvPr/>
          </p:nvSpPr>
          <p:spPr>
            <a:xfrm>
              <a:off x="0" y="-28575"/>
              <a:ext cx="104201" cy="4196643"/>
            </a:xfrm>
            <a:prstGeom prst="rect">
              <a:avLst/>
            </a:prstGeom>
          </p:spPr>
          <p:txBody>
            <a:bodyPr lIns="50800" tIns="50800" rIns="50800" bIns="50800" rtlCol="0" anchor="ctr"/>
            <a:lstStyle/>
            <a:p>
              <a:pPr algn="ctr">
                <a:lnSpc>
                  <a:spcPts val="1679"/>
                </a:lnSpc>
              </a:pPr>
              <a:endParaRPr/>
            </a:p>
          </p:txBody>
        </p:sp>
      </p:grpSp>
      <p:grpSp>
        <p:nvGrpSpPr>
          <p:cNvPr id="8" name="Group 8"/>
          <p:cNvGrpSpPr/>
          <p:nvPr/>
        </p:nvGrpSpPr>
        <p:grpSpPr>
          <a:xfrm rot="4153440">
            <a:off x="3048281" y="4537271"/>
            <a:ext cx="3057939" cy="11630386"/>
            <a:chOff x="0" y="0"/>
            <a:chExt cx="1095896" cy="4168068"/>
          </a:xfrm>
        </p:grpSpPr>
        <p:sp>
          <p:nvSpPr>
            <p:cNvPr id="9" name="Freeform 9"/>
            <p:cNvSpPr/>
            <p:nvPr/>
          </p:nvSpPr>
          <p:spPr>
            <a:xfrm>
              <a:off x="0" y="0"/>
              <a:ext cx="1095896" cy="4168068"/>
            </a:xfrm>
            <a:custGeom>
              <a:avLst/>
              <a:gdLst/>
              <a:ahLst/>
              <a:cxnLst/>
              <a:rect l="l" t="t" r="r" b="b"/>
              <a:pathLst>
                <a:path w="1095896" h="4168068">
                  <a:moveTo>
                    <a:pt x="0" y="0"/>
                  </a:moveTo>
                  <a:lnTo>
                    <a:pt x="1095896" y="0"/>
                  </a:lnTo>
                  <a:lnTo>
                    <a:pt x="1095896" y="4168068"/>
                  </a:lnTo>
                  <a:lnTo>
                    <a:pt x="0" y="4168068"/>
                  </a:lnTo>
                  <a:close/>
                </a:path>
              </a:pathLst>
            </a:custGeom>
            <a:solidFill>
              <a:srgbClr val="1E439D"/>
            </a:solidFill>
          </p:spPr>
        </p:sp>
        <p:sp>
          <p:nvSpPr>
            <p:cNvPr id="10" name="TextBox 10"/>
            <p:cNvSpPr txBox="1"/>
            <p:nvPr/>
          </p:nvSpPr>
          <p:spPr>
            <a:xfrm>
              <a:off x="0" y="-28575"/>
              <a:ext cx="1095896" cy="4196643"/>
            </a:xfrm>
            <a:prstGeom prst="rect">
              <a:avLst/>
            </a:prstGeom>
          </p:spPr>
          <p:txBody>
            <a:bodyPr lIns="50800" tIns="50800" rIns="50800" bIns="50800" rtlCol="0" anchor="ctr"/>
            <a:lstStyle/>
            <a:p>
              <a:pPr algn="ctr">
                <a:lnSpc>
                  <a:spcPts val="1679"/>
                </a:lnSpc>
              </a:pPr>
              <a:endParaRPr/>
            </a:p>
          </p:txBody>
        </p:sp>
      </p:grpSp>
      <p:sp>
        <p:nvSpPr>
          <p:cNvPr id="11" name="Freeform 11"/>
          <p:cNvSpPr/>
          <p:nvPr/>
        </p:nvSpPr>
        <p:spPr>
          <a:xfrm>
            <a:off x="1738670" y="7570278"/>
            <a:ext cx="4173179" cy="2833171"/>
          </a:xfrm>
          <a:custGeom>
            <a:avLst/>
            <a:gdLst/>
            <a:ahLst/>
            <a:cxnLst/>
            <a:rect l="l" t="t" r="r" b="b"/>
            <a:pathLst>
              <a:path w="3769932" h="2572695">
                <a:moveTo>
                  <a:pt x="0" y="0"/>
                </a:moveTo>
                <a:lnTo>
                  <a:pt x="3769932" y="0"/>
                </a:lnTo>
                <a:lnTo>
                  <a:pt x="3769932" y="2572695"/>
                </a:lnTo>
                <a:lnTo>
                  <a:pt x="0" y="2572695"/>
                </a:lnTo>
                <a:lnTo>
                  <a:pt x="0" y="0"/>
                </a:lnTo>
                <a:close/>
              </a:path>
            </a:pathLst>
          </a:custGeom>
          <a:blipFill>
            <a:blip r:embed="rId4"/>
            <a:stretch>
              <a:fillRect t="-8614" b="-8614"/>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p>
      <p:sp>
        <p:nvSpPr>
          <p:cNvPr id="12" name="TextBox 12"/>
          <p:cNvSpPr txBox="1"/>
          <p:nvPr/>
        </p:nvSpPr>
        <p:spPr>
          <a:xfrm>
            <a:off x="-196557" y="1255825"/>
            <a:ext cx="8053927" cy="474489"/>
          </a:xfrm>
          <a:prstGeom prst="rect">
            <a:avLst/>
          </a:prstGeom>
        </p:spPr>
        <p:txBody>
          <a:bodyPr lIns="0" tIns="0" rIns="0" bIns="0" rtlCol="0" anchor="t">
            <a:spAutoFit/>
          </a:bodyPr>
          <a:lstStyle/>
          <a:p>
            <a:pPr algn="ctr">
              <a:lnSpc>
                <a:spcPts val="3653"/>
              </a:lnSpc>
            </a:pPr>
            <a:r>
              <a:rPr lang="ar-EG" sz="2800" b="1" dirty="0">
                <a:solidFill>
                  <a:srgbClr val="1E439D"/>
                </a:solidFill>
                <a:latin typeface="DM Sans Bold"/>
                <a:ea typeface="DM Sans Bold"/>
                <a:cs typeface="Roya" panose="00000400000000000000" pitchFamily="2" charset="-78"/>
                <a:sym typeface="DM Sans Bold"/>
                <a:rtl/>
              </a:rPr>
              <a:t>تحلیل، طراحی و ساخت سیستم‌های سفارشی انتقال سیال</a:t>
            </a:r>
          </a:p>
        </p:txBody>
      </p:sp>
      <p:sp>
        <p:nvSpPr>
          <p:cNvPr id="13" name="TextBox 13"/>
          <p:cNvSpPr txBox="1"/>
          <p:nvPr/>
        </p:nvSpPr>
        <p:spPr>
          <a:xfrm>
            <a:off x="411326" y="1848459"/>
            <a:ext cx="6838160" cy="2912144"/>
          </a:xfrm>
          <a:prstGeom prst="rect">
            <a:avLst/>
          </a:prstGeom>
        </p:spPr>
        <p:txBody>
          <a:bodyPr lIns="0" tIns="0" rIns="0" bIns="0" rtlCol="0" anchor="t">
            <a:spAutoFit/>
          </a:bodyPr>
          <a:lstStyle/>
          <a:p>
            <a:pPr algn="ctr" rtl="1"/>
            <a:r>
              <a:rPr lang="ar-EG" sz="1600" dirty="0">
                <a:solidFill>
                  <a:srgbClr val="000001"/>
                </a:solidFill>
                <a:latin typeface="Canva Sans"/>
                <a:ea typeface="Canva Sans"/>
                <a:cs typeface="Roya" panose="00000400000000000000" pitchFamily="2" charset="-78"/>
                <a:sym typeface="Canva Sans"/>
                <a:rtl/>
              </a:rPr>
              <a:t>شرکت انتقال سیال البرز در کنار تأمین و تعمیرات، توانایی ارائه راهکارهای مهندسی سفارشی را برای سیستم‌های انتقال سیال دارد. این خدمات شامل تحلیل رفتار سیال، طراحی قطعات و سیستم‌ها، بهینه‌سازی عملکرد تجهیزات و ساخت مجموعه‌های خاص متناسب با نیاز هر پروژه است.</a:t>
            </a:r>
          </a:p>
          <a:p>
            <a:pPr algn="ctr" rtl="1"/>
            <a:r>
              <a:rPr lang="ar-EG" sz="1600" dirty="0">
                <a:solidFill>
                  <a:srgbClr val="000001"/>
                </a:solidFill>
                <a:latin typeface="Canva Sans"/>
                <a:ea typeface="Canva Sans"/>
                <a:cs typeface="Roya" panose="00000400000000000000" pitchFamily="2" charset="-78"/>
                <a:sym typeface="Canva Sans"/>
                <a:rtl/>
              </a:rPr>
              <a:t>در این بخش، از ابزارهای مهندسی مانند </a:t>
            </a:r>
            <a:r>
              <a:rPr lang="en-US" sz="1600" dirty="0">
                <a:solidFill>
                  <a:srgbClr val="000001"/>
                </a:solidFill>
                <a:latin typeface="Canva Sans"/>
                <a:ea typeface="Canva Sans"/>
                <a:cs typeface="Roya" panose="00000400000000000000" pitchFamily="2" charset="-78"/>
                <a:sym typeface="Canva Sans"/>
              </a:rPr>
              <a:t>CFD</a:t>
            </a:r>
            <a:r>
              <a:rPr lang="ar-EG" sz="1600" dirty="0">
                <a:solidFill>
                  <a:srgbClr val="000001"/>
                </a:solidFill>
                <a:latin typeface="Canva Sans"/>
                <a:ea typeface="Canva Sans"/>
                <a:cs typeface="Roya" panose="00000400000000000000" pitchFamily="2" charset="-78"/>
                <a:sym typeface="Canva Sans"/>
                <a:rtl/>
              </a:rPr>
              <a:t> برای بررسی جریان سیال، افت فشار، مسیر حرکت سیال، نقاط بحرانی، احتمال کاویتاسیون و عملکرد هیدرولیکی استفاده می‌شود. همچنین با استفاده از نرم‌افزارهای </a:t>
            </a:r>
            <a:r>
              <a:rPr lang="en-US" sz="1600" dirty="0">
                <a:solidFill>
                  <a:srgbClr val="000001"/>
                </a:solidFill>
                <a:latin typeface="Canva Sans"/>
                <a:ea typeface="Canva Sans"/>
                <a:cs typeface="Roya" panose="00000400000000000000" pitchFamily="2" charset="-78"/>
                <a:sym typeface="Canva Sans"/>
              </a:rPr>
              <a:t>CAD/CAM</a:t>
            </a:r>
            <a:r>
              <a:rPr lang="ar-EG" sz="1600" dirty="0">
                <a:solidFill>
                  <a:srgbClr val="000001"/>
                </a:solidFill>
                <a:latin typeface="Canva Sans"/>
                <a:ea typeface="Canva Sans"/>
                <a:cs typeface="Roya" panose="00000400000000000000" pitchFamily="2" charset="-78"/>
                <a:sym typeface="Canva Sans"/>
                <a:rtl/>
              </a:rPr>
              <a:t>، طراحی قطعات، تهیه مدل سه‌بعدی، آماده‌سازی نقشه‌های ساخت و اجرای فرآیند تولید با دقت بالاتر انجام می‌گیرد.</a:t>
            </a:r>
          </a:p>
          <a:p>
            <a:pPr algn="ctr" rtl="1"/>
            <a:r>
              <a:rPr lang="ar-EG" sz="1600" dirty="0">
                <a:solidFill>
                  <a:srgbClr val="000001"/>
                </a:solidFill>
                <a:latin typeface="Canva Sans"/>
                <a:ea typeface="Canva Sans"/>
                <a:cs typeface="Roya" panose="00000400000000000000" pitchFamily="2" charset="-78"/>
                <a:sym typeface="Canva Sans"/>
                <a:rtl/>
              </a:rPr>
              <a:t>خروجی این خدمات تنها یک گزارش مهندسی نیست؛ بلکه می‌تواند به ساخت مکانیکال سیل سفارشی، طراحی سیستم آب‌بندی جدید، ساخت پکیج تزریق کلر، طراحی سیستم دوزینگ، بهینه‌سازی مسیر انتقال سیال یا تولید تجهیزات خاص منجر شود. این رویکرد باعث می‌شود </a:t>
            </a:r>
            <a:r>
              <a:rPr lang="en-US" sz="1600" dirty="0">
                <a:solidFill>
                  <a:srgbClr val="000001"/>
                </a:solidFill>
                <a:latin typeface="Canva Sans"/>
                <a:ea typeface="Canva Sans"/>
                <a:cs typeface="Roya" panose="00000400000000000000" pitchFamily="2" charset="-78"/>
                <a:sym typeface="Canva Sans"/>
              </a:rPr>
              <a:t>ESA</a:t>
            </a:r>
            <a:r>
              <a:rPr lang="ar-EG" sz="1600" dirty="0">
                <a:solidFill>
                  <a:srgbClr val="000001"/>
                </a:solidFill>
                <a:latin typeface="Canva Sans"/>
                <a:ea typeface="Canva Sans"/>
                <a:cs typeface="Roya" panose="00000400000000000000" pitchFamily="2" charset="-78"/>
                <a:sym typeface="Canva Sans"/>
                <a:rtl/>
              </a:rPr>
              <a:t> بتواند برای مسائل پیچیده عملیاتی، راهکارهایی دقیق، کاربردی و قابل اجرا ارائه دهد.</a:t>
            </a:r>
          </a:p>
          <a:p>
            <a:pPr algn="ctr">
              <a:lnSpc>
                <a:spcPts val="1700"/>
              </a:lnSpc>
            </a:pPr>
            <a:endParaRPr lang="ar-EG" sz="1214" dirty="0">
              <a:solidFill>
                <a:srgbClr val="000001"/>
              </a:solidFill>
              <a:latin typeface="Canva Sans"/>
              <a:ea typeface="Canva Sans"/>
              <a:cs typeface="Canva Sans"/>
              <a:sym typeface="Canva Sans"/>
              <a:rtl/>
            </a:endParaRPr>
          </a:p>
        </p:txBody>
      </p:sp>
      <p:sp>
        <p:nvSpPr>
          <p:cNvPr id="14" name="TextBox 14"/>
          <p:cNvSpPr txBox="1"/>
          <p:nvPr/>
        </p:nvSpPr>
        <p:spPr>
          <a:xfrm>
            <a:off x="28279" y="4866523"/>
            <a:ext cx="3326631" cy="1489960"/>
          </a:xfrm>
          <a:prstGeom prst="rect">
            <a:avLst/>
          </a:prstGeom>
        </p:spPr>
        <p:txBody>
          <a:bodyPr lIns="0" tIns="0" rIns="0" bIns="0" rtlCol="0" anchor="t">
            <a:spAutoFit/>
          </a:bodyPr>
          <a:lstStyle/>
          <a:p>
            <a:pPr algn="r">
              <a:lnSpc>
                <a:spcPts val="2861"/>
              </a:lnSpc>
            </a:pPr>
            <a:r>
              <a:rPr lang="ar-EG" sz="2601" b="1" dirty="0">
                <a:solidFill>
                  <a:srgbClr val="1E439D"/>
                </a:solidFill>
                <a:latin typeface="DM Sans Bold"/>
                <a:ea typeface="DM Sans Bold"/>
                <a:cs typeface="Roya" panose="00000400000000000000" pitchFamily="2" charset="-78"/>
                <a:sym typeface="DM Sans Bold"/>
                <a:rtl/>
              </a:rPr>
              <a:t>نمونه خروجی‌های این بخش</a:t>
            </a:r>
          </a:p>
          <a:p>
            <a:pPr algn="r">
              <a:lnSpc>
                <a:spcPts val="2861"/>
              </a:lnSpc>
            </a:pPr>
            <a:endParaRPr lang="ar-EG" sz="2601" b="1" dirty="0">
              <a:solidFill>
                <a:srgbClr val="1E439D"/>
              </a:solidFill>
              <a:latin typeface="DM Sans Bold"/>
              <a:ea typeface="DM Sans Bold"/>
              <a:cs typeface="DM Sans Bold"/>
              <a:sym typeface="DM Sans Bold"/>
              <a:rtl/>
            </a:endParaRPr>
          </a:p>
          <a:p>
            <a:pPr algn="r">
              <a:lnSpc>
                <a:spcPts val="2861"/>
              </a:lnSpc>
            </a:pPr>
            <a:endParaRPr lang="ar-EG" sz="2601" b="1" dirty="0">
              <a:solidFill>
                <a:srgbClr val="1E439D"/>
              </a:solidFill>
              <a:latin typeface="DM Sans Bold"/>
              <a:ea typeface="DM Sans Bold"/>
              <a:cs typeface="DM Sans Bold"/>
              <a:sym typeface="DM Sans Bold"/>
              <a:rtl/>
            </a:endParaRPr>
          </a:p>
          <a:p>
            <a:pPr algn="r">
              <a:lnSpc>
                <a:spcPts val="2861"/>
              </a:lnSpc>
            </a:pPr>
            <a:endParaRPr lang="ar-EG" sz="2601" b="1" dirty="0">
              <a:solidFill>
                <a:srgbClr val="1E439D"/>
              </a:solidFill>
              <a:latin typeface="DM Sans Bold"/>
              <a:ea typeface="DM Sans Bold"/>
              <a:cs typeface="DM Sans Bold"/>
              <a:sym typeface="DM Sans Bold"/>
              <a:rtl/>
            </a:endParaRPr>
          </a:p>
        </p:txBody>
      </p:sp>
      <p:sp>
        <p:nvSpPr>
          <p:cNvPr id="15" name="TextBox 15"/>
          <p:cNvSpPr txBox="1"/>
          <p:nvPr/>
        </p:nvSpPr>
        <p:spPr>
          <a:xfrm>
            <a:off x="3551796" y="5343939"/>
            <a:ext cx="3666044" cy="2296654"/>
          </a:xfrm>
          <a:prstGeom prst="rect">
            <a:avLst/>
          </a:prstGeom>
        </p:spPr>
        <p:txBody>
          <a:bodyPr lIns="0" tIns="0" rIns="0" bIns="0" rtlCol="0" anchor="t">
            <a:spAutoFit/>
          </a:bodyPr>
          <a:lstStyle/>
          <a:p>
            <a:pPr marL="237491" lvl="1" indent="-118745" algn="r" rtl="1">
              <a:lnSpc>
                <a:spcPts val="1540"/>
              </a:lnSpc>
              <a:buAutoNum type="arabicPeriod"/>
            </a:pPr>
            <a:r>
              <a:rPr lang="ar-EG" sz="1100" dirty="0">
                <a:solidFill>
                  <a:srgbClr val="000001"/>
                </a:solidFill>
                <a:latin typeface="Canva Sans"/>
                <a:ea typeface="Canva Sans"/>
                <a:cs typeface="Roya" panose="00000400000000000000" pitchFamily="2" charset="-78"/>
                <a:sym typeface="Canva Sans"/>
                <a:rtl/>
              </a:rPr>
              <a:t>تحلیل دینامیک سیالات با استفاده از </a:t>
            </a:r>
            <a:r>
              <a:rPr lang="en-US" sz="1100" dirty="0">
                <a:solidFill>
                  <a:srgbClr val="000001"/>
                </a:solidFill>
                <a:latin typeface="Canva Sans"/>
                <a:ea typeface="Canva Sans"/>
                <a:cs typeface="Roya" panose="00000400000000000000" pitchFamily="2" charset="-78"/>
                <a:sym typeface="Canva Sans"/>
              </a:rPr>
              <a:t>CFD</a:t>
            </a:r>
          </a:p>
          <a:p>
            <a:pPr marL="237491" lvl="1" indent="-118745" algn="r" rtl="1">
              <a:lnSpc>
                <a:spcPts val="1540"/>
              </a:lnSpc>
              <a:buAutoNum type="arabicPeriod"/>
            </a:pPr>
            <a:r>
              <a:rPr lang="ar-EG" sz="1100" dirty="0">
                <a:solidFill>
                  <a:srgbClr val="000001"/>
                </a:solidFill>
                <a:latin typeface="Canva Sans"/>
                <a:ea typeface="Canva Sans"/>
                <a:cs typeface="Roya" panose="00000400000000000000" pitchFamily="2" charset="-78"/>
                <a:sym typeface="Canva Sans"/>
                <a:rtl/>
              </a:rPr>
              <a:t>بررسی افت فشار، الگوی جریان و نقاط بحرانی سیستم</a:t>
            </a:r>
          </a:p>
          <a:p>
            <a:pPr marL="237491" lvl="1" indent="-118745" algn="r" rtl="1">
              <a:lnSpc>
                <a:spcPts val="1540"/>
              </a:lnSpc>
              <a:buAutoNum type="arabicPeriod"/>
            </a:pPr>
            <a:r>
              <a:rPr lang="ar-EG" sz="1100" dirty="0">
                <a:solidFill>
                  <a:srgbClr val="000001"/>
                </a:solidFill>
                <a:latin typeface="Canva Sans"/>
                <a:ea typeface="Canva Sans"/>
                <a:cs typeface="Roya" panose="00000400000000000000" pitchFamily="2" charset="-78"/>
                <a:sym typeface="Canva Sans"/>
                <a:rtl/>
              </a:rPr>
              <a:t>تحلیل عملکرد هیدرولیکی پمپ‌ها و تجهیزات انتقال سیال</a:t>
            </a:r>
          </a:p>
          <a:p>
            <a:pPr marL="237491" lvl="1" indent="-118745" algn="r" rtl="1">
              <a:lnSpc>
                <a:spcPts val="1540"/>
              </a:lnSpc>
              <a:buAutoNum type="arabicPeriod"/>
            </a:pPr>
            <a:r>
              <a:rPr lang="ar-EG" sz="1100" dirty="0">
                <a:solidFill>
                  <a:srgbClr val="000001"/>
                </a:solidFill>
                <a:latin typeface="Canva Sans"/>
                <a:ea typeface="Canva Sans"/>
                <a:cs typeface="Roya" panose="00000400000000000000" pitchFamily="2" charset="-78"/>
                <a:sym typeface="Canva Sans"/>
                <a:rtl/>
              </a:rPr>
              <a:t>طراحی قطعات و مجموعه‌های صنعتی با نرم‌افزارهای </a:t>
            </a:r>
            <a:r>
              <a:rPr lang="en-US" sz="1100" dirty="0">
                <a:solidFill>
                  <a:srgbClr val="000001"/>
                </a:solidFill>
                <a:latin typeface="Canva Sans"/>
                <a:ea typeface="Canva Sans"/>
                <a:cs typeface="Roya" panose="00000400000000000000" pitchFamily="2" charset="-78"/>
                <a:sym typeface="Canva Sans"/>
              </a:rPr>
              <a:t>CAD/CAM</a:t>
            </a:r>
          </a:p>
          <a:p>
            <a:pPr marL="237491" lvl="1" indent="-118745" algn="r" rtl="1">
              <a:lnSpc>
                <a:spcPts val="1540"/>
              </a:lnSpc>
              <a:buAutoNum type="arabicPeriod"/>
            </a:pPr>
            <a:r>
              <a:rPr lang="ar-EG" sz="1100" dirty="0">
                <a:solidFill>
                  <a:srgbClr val="000001"/>
                </a:solidFill>
                <a:latin typeface="Canva Sans"/>
                <a:ea typeface="Canva Sans"/>
                <a:cs typeface="Roya" panose="00000400000000000000" pitchFamily="2" charset="-78"/>
                <a:sym typeface="Canva Sans"/>
                <a:rtl/>
              </a:rPr>
              <a:t>بهینه‌سازی قطعات جهت کاهش سایش، خوردگی، لرزش و افت راندمان</a:t>
            </a:r>
          </a:p>
          <a:p>
            <a:pPr marL="237491" lvl="1" indent="-118745" algn="r" rtl="1">
              <a:lnSpc>
                <a:spcPts val="1540"/>
              </a:lnSpc>
              <a:buAutoNum type="arabicPeriod"/>
            </a:pPr>
            <a:r>
              <a:rPr lang="ar-EG" sz="1100" dirty="0">
                <a:solidFill>
                  <a:srgbClr val="000001"/>
                </a:solidFill>
                <a:latin typeface="Canva Sans"/>
                <a:ea typeface="Canva Sans"/>
                <a:cs typeface="Roya" panose="00000400000000000000" pitchFamily="2" charset="-78"/>
                <a:sym typeface="Canva Sans"/>
                <a:rtl/>
              </a:rPr>
              <a:t>طراحی و ساخت مکانیکال سیل بر اساس سفارش یا نمونه اصلی</a:t>
            </a:r>
          </a:p>
          <a:p>
            <a:pPr marL="237491" lvl="1" indent="-118745" algn="r" rtl="1">
              <a:lnSpc>
                <a:spcPts val="1540"/>
              </a:lnSpc>
              <a:buAutoNum type="arabicPeriod"/>
            </a:pPr>
            <a:r>
              <a:rPr lang="ar-EG" sz="1100" dirty="0">
                <a:solidFill>
                  <a:srgbClr val="000001"/>
                </a:solidFill>
                <a:latin typeface="Canva Sans"/>
                <a:ea typeface="Canva Sans"/>
                <a:cs typeface="Roya" panose="00000400000000000000" pitchFamily="2" charset="-78"/>
                <a:sym typeface="Canva Sans"/>
                <a:rtl/>
              </a:rPr>
              <a:t>جایگزینی سیستم‌های آب‌بندی قدیمی با راهکارهای جدید</a:t>
            </a:r>
          </a:p>
          <a:p>
            <a:pPr marL="237491" lvl="1" indent="-118745" algn="r" rtl="1">
              <a:lnSpc>
                <a:spcPts val="1540"/>
              </a:lnSpc>
              <a:buAutoNum type="arabicPeriod"/>
            </a:pPr>
            <a:r>
              <a:rPr lang="ar-EG" sz="1100" dirty="0">
                <a:solidFill>
                  <a:srgbClr val="000001"/>
                </a:solidFill>
                <a:latin typeface="Canva Sans"/>
                <a:ea typeface="Canva Sans"/>
                <a:cs typeface="Roya" panose="00000400000000000000" pitchFamily="2" charset="-78"/>
                <a:sym typeface="Canva Sans"/>
                <a:rtl/>
              </a:rPr>
              <a:t>طراحی و ساخت پکیج‌های تزریق کلر</a:t>
            </a:r>
          </a:p>
          <a:p>
            <a:pPr marL="237491" lvl="1" indent="-118745" algn="r" rtl="1">
              <a:lnSpc>
                <a:spcPts val="1540"/>
              </a:lnSpc>
              <a:buAutoNum type="arabicPeriod"/>
            </a:pPr>
            <a:r>
              <a:rPr lang="ar-EG" sz="1100" dirty="0">
                <a:solidFill>
                  <a:srgbClr val="000001"/>
                </a:solidFill>
                <a:latin typeface="Canva Sans"/>
                <a:ea typeface="Canva Sans"/>
                <a:cs typeface="Roya" panose="00000400000000000000" pitchFamily="2" charset="-78"/>
                <a:sym typeface="Canva Sans"/>
                <a:rtl/>
              </a:rPr>
              <a:t>طراحی و ساخت سیستم‌های دوزینگ خودکار</a:t>
            </a:r>
          </a:p>
          <a:p>
            <a:pPr marL="237491" lvl="1" indent="-118745" algn="r" rtl="1">
              <a:lnSpc>
                <a:spcPts val="1540"/>
              </a:lnSpc>
              <a:buAutoNum type="arabicPeriod"/>
            </a:pPr>
            <a:r>
              <a:rPr lang="ar-EG" sz="1100" dirty="0">
                <a:solidFill>
                  <a:srgbClr val="000001"/>
                </a:solidFill>
                <a:latin typeface="Canva Sans"/>
                <a:ea typeface="Canva Sans"/>
                <a:cs typeface="Roya" panose="00000400000000000000" pitchFamily="2" charset="-78"/>
                <a:sym typeface="Canva Sans"/>
                <a:rtl/>
              </a:rPr>
              <a:t>طراحی تجهیزات سفارشی متناسب با نوع سیال، ظرفیت، دما و شرایط بهره‌برداری</a:t>
            </a:r>
          </a:p>
          <a:p>
            <a:pPr algn="r">
              <a:lnSpc>
                <a:spcPts val="1540"/>
              </a:lnSpc>
            </a:pPr>
            <a:endParaRPr lang="ar-EG" sz="1100" dirty="0">
              <a:solidFill>
                <a:srgbClr val="000001"/>
              </a:solidFill>
              <a:latin typeface="Canva Sans"/>
              <a:ea typeface="Canva Sans"/>
              <a:cs typeface="Canva Sans"/>
              <a:sym typeface="Canva Sans"/>
              <a:rtl/>
            </a:endParaRPr>
          </a:p>
        </p:txBody>
      </p:sp>
      <p:sp>
        <p:nvSpPr>
          <p:cNvPr id="16" name="TextBox 16"/>
          <p:cNvSpPr txBox="1"/>
          <p:nvPr/>
        </p:nvSpPr>
        <p:spPr>
          <a:xfrm>
            <a:off x="557816" y="5427245"/>
            <a:ext cx="3154801" cy="2636619"/>
          </a:xfrm>
          <a:prstGeom prst="rect">
            <a:avLst/>
          </a:prstGeom>
        </p:spPr>
        <p:txBody>
          <a:bodyPr lIns="0" tIns="0" rIns="0" bIns="0" rtlCol="0" anchor="t">
            <a:spAutoFit/>
          </a:bodyPr>
          <a:lstStyle/>
          <a:p>
            <a:pPr marL="259080" lvl="1" indent="-129540" algn="r" rtl="1">
              <a:lnSpc>
                <a:spcPts val="1679"/>
              </a:lnSpc>
              <a:buFont typeface="Arial"/>
              <a:buChar char="•"/>
            </a:pPr>
            <a:r>
              <a:rPr lang="ar-EG" sz="1600" dirty="0">
                <a:solidFill>
                  <a:srgbClr val="000001"/>
                </a:solidFill>
                <a:latin typeface="Canva Sans"/>
                <a:ea typeface="Canva Sans"/>
                <a:cs typeface="Roya" panose="00000400000000000000" pitchFamily="2" charset="-78"/>
                <a:sym typeface="Canva Sans"/>
                <a:rtl/>
              </a:rPr>
              <a:t>مکانیکال سیل سفارشی برای پمپ‌های خاص</a:t>
            </a:r>
          </a:p>
          <a:p>
            <a:pPr marL="259080" lvl="1" indent="-129540" algn="r" rtl="1">
              <a:lnSpc>
                <a:spcPts val="1679"/>
              </a:lnSpc>
              <a:buFont typeface="Arial"/>
              <a:buChar char="•"/>
            </a:pPr>
            <a:r>
              <a:rPr lang="ar-EG" sz="1600" dirty="0">
                <a:solidFill>
                  <a:srgbClr val="000001"/>
                </a:solidFill>
                <a:latin typeface="Canva Sans"/>
                <a:ea typeface="Canva Sans"/>
                <a:cs typeface="Roya" panose="00000400000000000000" pitchFamily="2" charset="-78"/>
                <a:sym typeface="Canva Sans"/>
                <a:rtl/>
              </a:rPr>
              <a:t>سیستم آب‌بندی مقاوم برای سیالات خورنده یا داغ</a:t>
            </a:r>
          </a:p>
          <a:p>
            <a:pPr marL="259080" lvl="1" indent="-129540" algn="r" rtl="1">
              <a:lnSpc>
                <a:spcPts val="1679"/>
              </a:lnSpc>
              <a:buFont typeface="Arial"/>
              <a:buChar char="•"/>
            </a:pPr>
            <a:r>
              <a:rPr lang="ar-EG" sz="1600" dirty="0">
                <a:solidFill>
                  <a:srgbClr val="000001"/>
                </a:solidFill>
                <a:latin typeface="Canva Sans"/>
                <a:ea typeface="Canva Sans"/>
                <a:cs typeface="Roya" panose="00000400000000000000" pitchFamily="2" charset="-78"/>
                <a:sym typeface="Canva Sans"/>
                <a:rtl/>
              </a:rPr>
              <a:t>پکیج تزریق کلر برای کاربردهای آبرسانی و تصفیه</a:t>
            </a:r>
          </a:p>
          <a:p>
            <a:pPr marL="259080" lvl="1" indent="-129540" algn="r" rtl="1">
              <a:lnSpc>
                <a:spcPts val="1679"/>
              </a:lnSpc>
              <a:buFont typeface="Arial"/>
              <a:buChar char="•"/>
            </a:pPr>
            <a:r>
              <a:rPr lang="ar-EG" sz="1600" dirty="0">
                <a:solidFill>
                  <a:srgbClr val="000001"/>
                </a:solidFill>
                <a:latin typeface="Canva Sans"/>
                <a:ea typeface="Canva Sans"/>
                <a:cs typeface="Roya" panose="00000400000000000000" pitchFamily="2" charset="-78"/>
                <a:sym typeface="Canva Sans"/>
                <a:rtl/>
              </a:rPr>
              <a:t>سیستم تزریق مواد شیمیایی با دوزینگ پمپ</a:t>
            </a:r>
          </a:p>
          <a:p>
            <a:pPr marL="259080" lvl="1" indent="-129540" algn="r" rtl="1">
              <a:lnSpc>
                <a:spcPts val="1679"/>
              </a:lnSpc>
              <a:buFont typeface="Arial"/>
              <a:buChar char="•"/>
            </a:pPr>
            <a:r>
              <a:rPr lang="ar-EG" sz="1600" dirty="0">
                <a:solidFill>
                  <a:srgbClr val="000001"/>
                </a:solidFill>
                <a:latin typeface="Canva Sans"/>
                <a:ea typeface="Canva Sans"/>
                <a:cs typeface="Roya" panose="00000400000000000000" pitchFamily="2" charset="-78"/>
                <a:sym typeface="Canva Sans"/>
                <a:rtl/>
              </a:rPr>
              <a:t>طراحی اصلاحی برای کاهش افت فشار یا افزایش راندمان</a:t>
            </a:r>
          </a:p>
          <a:p>
            <a:pPr marL="259080" lvl="1" indent="-129540" algn="r" rtl="1">
              <a:lnSpc>
                <a:spcPts val="1679"/>
              </a:lnSpc>
              <a:buFont typeface="Arial"/>
              <a:buChar char="•"/>
            </a:pPr>
            <a:r>
              <a:rPr lang="ar-EG" sz="1600" dirty="0">
                <a:solidFill>
                  <a:srgbClr val="000001"/>
                </a:solidFill>
                <a:latin typeface="Canva Sans"/>
                <a:ea typeface="Canva Sans"/>
                <a:cs typeface="Roya" panose="00000400000000000000" pitchFamily="2" charset="-78"/>
                <a:sym typeface="Canva Sans"/>
                <a:rtl/>
              </a:rPr>
              <a:t>مدل سه‌بعدی و نقشه ساخت قطعات صنعتی</a:t>
            </a:r>
          </a:p>
          <a:p>
            <a:pPr algn="r" rtl="1">
              <a:lnSpc>
                <a:spcPts val="1819"/>
              </a:lnSpc>
            </a:pPr>
            <a:endParaRPr lang="ar-EG" sz="1200" dirty="0">
              <a:solidFill>
                <a:srgbClr val="000001"/>
              </a:solidFill>
              <a:latin typeface="Canva Sans"/>
              <a:ea typeface="Canva Sans"/>
              <a:cs typeface="Canva Sans"/>
              <a:sym typeface="Canva Sans"/>
              <a:rtl/>
            </a:endParaRPr>
          </a:p>
          <a:p>
            <a:pPr algn="l">
              <a:lnSpc>
                <a:spcPts val="1819"/>
              </a:lnSpc>
            </a:pPr>
            <a:endParaRPr lang="ar-EG" sz="1200" dirty="0">
              <a:solidFill>
                <a:srgbClr val="000001"/>
              </a:solidFill>
              <a:latin typeface="Canva Sans"/>
              <a:ea typeface="Canva Sans"/>
              <a:cs typeface="Canva Sans"/>
              <a:sym typeface="Canva Sans"/>
              <a:rtl/>
            </a:endParaRPr>
          </a:p>
          <a:p>
            <a:pPr algn="l">
              <a:lnSpc>
                <a:spcPts val="1819"/>
              </a:lnSpc>
            </a:pPr>
            <a:endParaRPr lang="ar-EG" sz="1200" dirty="0">
              <a:solidFill>
                <a:srgbClr val="000001"/>
              </a:solidFill>
              <a:latin typeface="Canva Sans"/>
              <a:ea typeface="Canva Sans"/>
              <a:cs typeface="Canva Sans"/>
              <a:sym typeface="Canva Sans"/>
              <a:rtl/>
            </a:endParaRPr>
          </a:p>
        </p:txBody>
      </p:sp>
      <p:sp>
        <p:nvSpPr>
          <p:cNvPr id="17" name="TextBox 17"/>
          <p:cNvSpPr txBox="1"/>
          <p:nvPr/>
        </p:nvSpPr>
        <p:spPr>
          <a:xfrm>
            <a:off x="225165" y="1031613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sp>
        <p:nvSpPr>
          <p:cNvPr id="18" name="Freeform 18"/>
          <p:cNvSpPr/>
          <p:nvPr/>
        </p:nvSpPr>
        <p:spPr>
          <a:xfrm>
            <a:off x="411327" y="0"/>
            <a:ext cx="887766" cy="887766"/>
          </a:xfrm>
          <a:custGeom>
            <a:avLst/>
            <a:gdLst/>
            <a:ahLst/>
            <a:cxnLst/>
            <a:rect l="l" t="t" r="r" b="b"/>
            <a:pathLst>
              <a:path w="887766" h="887766">
                <a:moveTo>
                  <a:pt x="0" y="0"/>
                </a:moveTo>
                <a:lnTo>
                  <a:pt x="887767" y="0"/>
                </a:lnTo>
                <a:lnTo>
                  <a:pt x="887767" y="887766"/>
                </a:lnTo>
                <a:lnTo>
                  <a:pt x="0" y="887766"/>
                </a:lnTo>
                <a:lnTo>
                  <a:pt x="0" y="0"/>
                </a:lnTo>
                <a:close/>
              </a:path>
            </a:pathLst>
          </a:custGeom>
          <a:blipFill>
            <a:blip r:embed="rId5"/>
            <a:stretch>
              <a:fillRect/>
            </a:stretch>
          </a:blipFill>
        </p:spPr>
      </p:sp>
      <p:sp>
        <p:nvSpPr>
          <p:cNvPr id="19" name="TextBox 19"/>
          <p:cNvSpPr txBox="1"/>
          <p:nvPr/>
        </p:nvSpPr>
        <p:spPr>
          <a:xfrm>
            <a:off x="1397612" y="371493"/>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sp>
        <p:nvSpPr>
          <p:cNvPr id="20" name="Rectangle 19"/>
          <p:cNvSpPr/>
          <p:nvPr/>
        </p:nvSpPr>
        <p:spPr>
          <a:xfrm>
            <a:off x="6750050" y="10153940"/>
            <a:ext cx="412292" cy="338554"/>
          </a:xfrm>
          <a:prstGeom prst="rect">
            <a:avLst/>
          </a:prstGeom>
        </p:spPr>
        <p:txBody>
          <a:bodyPr wrap="none">
            <a:spAutoFit/>
          </a:bodyPr>
          <a:lstStyle/>
          <a:p>
            <a:r>
              <a:rPr lang="fa-IR" sz="1600" dirty="0" smtClean="0">
                <a:solidFill>
                  <a:schemeClr val="bg1"/>
                </a:solidFill>
              </a:rPr>
              <a:t>07</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15005" y="4503829"/>
            <a:ext cx="5231453" cy="7808072"/>
            <a:chOff x="0" y="0"/>
            <a:chExt cx="2991330" cy="4464634"/>
          </a:xfrm>
        </p:grpSpPr>
        <p:sp>
          <p:nvSpPr>
            <p:cNvPr id="3" name="Freeform 3"/>
            <p:cNvSpPr/>
            <p:nvPr/>
          </p:nvSpPr>
          <p:spPr>
            <a:xfrm>
              <a:off x="0" y="0"/>
              <a:ext cx="2991330" cy="4464634"/>
            </a:xfrm>
            <a:custGeom>
              <a:avLst/>
              <a:gdLst/>
              <a:ahLst/>
              <a:cxnLst/>
              <a:rect l="l" t="t" r="r" b="b"/>
              <a:pathLst>
                <a:path w="2991330" h="4464634">
                  <a:moveTo>
                    <a:pt x="0" y="0"/>
                  </a:moveTo>
                  <a:lnTo>
                    <a:pt x="2991330" y="0"/>
                  </a:lnTo>
                  <a:lnTo>
                    <a:pt x="2991330" y="4464634"/>
                  </a:lnTo>
                  <a:lnTo>
                    <a:pt x="0" y="4464634"/>
                  </a:lnTo>
                  <a:close/>
                </a:path>
              </a:pathLst>
            </a:custGeom>
            <a:solidFill>
              <a:srgbClr val="FFFFFF"/>
            </a:solidFill>
          </p:spPr>
        </p:sp>
        <p:sp>
          <p:nvSpPr>
            <p:cNvPr id="4" name="TextBox 4"/>
            <p:cNvSpPr txBox="1"/>
            <p:nvPr/>
          </p:nvSpPr>
          <p:spPr>
            <a:xfrm>
              <a:off x="0" y="-28575"/>
              <a:ext cx="2991330" cy="4493209"/>
            </a:xfrm>
            <a:prstGeom prst="rect">
              <a:avLst/>
            </a:prstGeom>
          </p:spPr>
          <p:txBody>
            <a:bodyPr lIns="50800" tIns="50800" rIns="50800" bIns="50800" rtlCol="0" anchor="ctr"/>
            <a:lstStyle/>
            <a:p>
              <a:pPr algn="ctr">
                <a:lnSpc>
                  <a:spcPts val="1679"/>
                </a:lnSpc>
              </a:pPr>
              <a:endParaRPr/>
            </a:p>
          </p:txBody>
        </p:sp>
      </p:grpSp>
      <p:grpSp>
        <p:nvGrpSpPr>
          <p:cNvPr id="5" name="Group 5"/>
          <p:cNvGrpSpPr/>
          <p:nvPr/>
        </p:nvGrpSpPr>
        <p:grpSpPr>
          <a:xfrm>
            <a:off x="26695" y="2660227"/>
            <a:ext cx="7628729" cy="6285820"/>
            <a:chOff x="0" y="0"/>
            <a:chExt cx="8629874" cy="7110730"/>
          </a:xfrm>
        </p:grpSpPr>
        <p:sp>
          <p:nvSpPr>
            <p:cNvPr id="6" name="Freeform 6"/>
            <p:cNvSpPr/>
            <p:nvPr/>
          </p:nvSpPr>
          <p:spPr>
            <a:xfrm>
              <a:off x="0" y="0"/>
              <a:ext cx="8629874" cy="7110730"/>
            </a:xfrm>
            <a:custGeom>
              <a:avLst/>
              <a:gdLst/>
              <a:ahLst/>
              <a:cxnLst/>
              <a:rect l="l" t="t" r="r" b="b"/>
              <a:pathLst>
                <a:path w="8629874" h="7110730">
                  <a:moveTo>
                    <a:pt x="8629874" y="4700270"/>
                  </a:moveTo>
                  <a:lnTo>
                    <a:pt x="0" y="7110730"/>
                  </a:lnTo>
                  <a:lnTo>
                    <a:pt x="0" y="2410460"/>
                  </a:lnTo>
                  <a:lnTo>
                    <a:pt x="8629874" y="0"/>
                  </a:lnTo>
                  <a:close/>
                </a:path>
              </a:pathLst>
            </a:custGeom>
            <a:blipFill>
              <a:blip r:embed="rId2"/>
              <a:stretch>
                <a:fillRect l="-23241" r="-23241"/>
              </a:stretch>
            </a:blipFill>
          </p:spPr>
        </p:sp>
      </p:grpSp>
      <p:grpSp>
        <p:nvGrpSpPr>
          <p:cNvPr id="7" name="Group 7"/>
          <p:cNvGrpSpPr/>
          <p:nvPr/>
        </p:nvGrpSpPr>
        <p:grpSpPr>
          <a:xfrm>
            <a:off x="655197" y="8291789"/>
            <a:ext cx="1572866" cy="1572866"/>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E439D"/>
            </a:solidFill>
            <a:ln w="47625" cap="sq">
              <a:solidFill>
                <a:srgbClr val="FFFFFF"/>
              </a:solidFill>
              <a:prstDash val="solid"/>
              <a:miter/>
            </a:ln>
          </p:spPr>
        </p:sp>
        <p:sp>
          <p:nvSpPr>
            <p:cNvPr id="9" name="TextBox 9"/>
            <p:cNvSpPr txBox="1"/>
            <p:nvPr/>
          </p:nvSpPr>
          <p:spPr>
            <a:xfrm>
              <a:off x="76200" y="47625"/>
              <a:ext cx="660400" cy="688975"/>
            </a:xfrm>
            <a:prstGeom prst="rect">
              <a:avLst/>
            </a:prstGeom>
          </p:spPr>
          <p:txBody>
            <a:bodyPr lIns="50800" tIns="50800" rIns="50800" bIns="50800" rtlCol="0" anchor="ctr"/>
            <a:lstStyle/>
            <a:p>
              <a:pPr algn="ctr">
                <a:lnSpc>
                  <a:spcPts val="1679"/>
                </a:lnSpc>
              </a:pPr>
              <a:endParaRPr/>
            </a:p>
          </p:txBody>
        </p:sp>
      </p:grpSp>
      <p:grpSp>
        <p:nvGrpSpPr>
          <p:cNvPr id="10" name="Group 10"/>
          <p:cNvGrpSpPr/>
          <p:nvPr/>
        </p:nvGrpSpPr>
        <p:grpSpPr>
          <a:xfrm>
            <a:off x="2357866" y="7776132"/>
            <a:ext cx="1572866" cy="157286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E439D"/>
            </a:solidFill>
            <a:ln w="47625" cap="sq">
              <a:solidFill>
                <a:srgbClr val="FFFFFF"/>
              </a:solidFill>
              <a:prstDash val="solid"/>
              <a:miter/>
            </a:ln>
          </p:spPr>
        </p:sp>
        <p:sp>
          <p:nvSpPr>
            <p:cNvPr id="12" name="TextBox 12"/>
            <p:cNvSpPr txBox="1"/>
            <p:nvPr/>
          </p:nvSpPr>
          <p:spPr>
            <a:xfrm>
              <a:off x="76200" y="47625"/>
              <a:ext cx="660400" cy="688975"/>
            </a:xfrm>
            <a:prstGeom prst="rect">
              <a:avLst/>
            </a:prstGeom>
          </p:spPr>
          <p:txBody>
            <a:bodyPr lIns="50800" tIns="50800" rIns="50800" bIns="50800" rtlCol="0" anchor="ctr"/>
            <a:lstStyle/>
            <a:p>
              <a:pPr algn="ctr">
                <a:lnSpc>
                  <a:spcPts val="1679"/>
                </a:lnSpc>
              </a:pPr>
              <a:endParaRPr/>
            </a:p>
          </p:txBody>
        </p:sp>
      </p:grpSp>
      <p:grpSp>
        <p:nvGrpSpPr>
          <p:cNvPr id="13" name="Group 13"/>
          <p:cNvGrpSpPr/>
          <p:nvPr/>
        </p:nvGrpSpPr>
        <p:grpSpPr>
          <a:xfrm>
            <a:off x="4077517" y="7316148"/>
            <a:ext cx="1572866" cy="1572866"/>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E439D"/>
            </a:solidFill>
            <a:ln w="47625" cap="sq">
              <a:solidFill>
                <a:srgbClr val="FFFFFF"/>
              </a:solidFill>
              <a:prstDash val="solid"/>
              <a:miter/>
            </a:ln>
          </p:spPr>
        </p:sp>
        <p:sp>
          <p:nvSpPr>
            <p:cNvPr id="15" name="TextBox 15"/>
            <p:cNvSpPr txBox="1"/>
            <p:nvPr/>
          </p:nvSpPr>
          <p:spPr>
            <a:xfrm>
              <a:off x="76200" y="47625"/>
              <a:ext cx="660400" cy="688975"/>
            </a:xfrm>
            <a:prstGeom prst="rect">
              <a:avLst/>
            </a:prstGeom>
          </p:spPr>
          <p:txBody>
            <a:bodyPr lIns="50800" tIns="50800" rIns="50800" bIns="50800" rtlCol="0" anchor="ctr"/>
            <a:lstStyle/>
            <a:p>
              <a:pPr algn="ctr">
                <a:lnSpc>
                  <a:spcPts val="1679"/>
                </a:lnSpc>
              </a:pPr>
              <a:endParaRPr/>
            </a:p>
          </p:txBody>
        </p:sp>
      </p:grpSp>
      <p:grpSp>
        <p:nvGrpSpPr>
          <p:cNvPr id="16" name="Group 16"/>
          <p:cNvGrpSpPr/>
          <p:nvPr/>
        </p:nvGrpSpPr>
        <p:grpSpPr>
          <a:xfrm>
            <a:off x="5796617" y="6800491"/>
            <a:ext cx="1572866" cy="157286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E439D"/>
            </a:solidFill>
            <a:ln w="47625" cap="sq">
              <a:solidFill>
                <a:srgbClr val="FFFFFF"/>
              </a:solidFill>
              <a:prstDash val="solid"/>
              <a:miter/>
            </a:ln>
          </p:spPr>
        </p:sp>
        <p:sp>
          <p:nvSpPr>
            <p:cNvPr id="18" name="TextBox 18"/>
            <p:cNvSpPr txBox="1"/>
            <p:nvPr/>
          </p:nvSpPr>
          <p:spPr>
            <a:xfrm>
              <a:off x="76200" y="47625"/>
              <a:ext cx="660400" cy="688975"/>
            </a:xfrm>
            <a:prstGeom prst="rect">
              <a:avLst/>
            </a:prstGeom>
          </p:spPr>
          <p:txBody>
            <a:bodyPr lIns="50800" tIns="50800" rIns="50800" bIns="50800" rtlCol="0" anchor="ctr"/>
            <a:lstStyle/>
            <a:p>
              <a:pPr algn="ctr">
                <a:lnSpc>
                  <a:spcPts val="1679"/>
                </a:lnSpc>
              </a:pPr>
              <a:endParaRPr/>
            </a:p>
          </p:txBody>
        </p:sp>
      </p:grpSp>
      <p:grpSp>
        <p:nvGrpSpPr>
          <p:cNvPr id="19" name="Group 19"/>
          <p:cNvGrpSpPr/>
          <p:nvPr/>
        </p:nvGrpSpPr>
        <p:grpSpPr>
          <a:xfrm rot="4437389">
            <a:off x="3411293" y="4876807"/>
            <a:ext cx="2905313" cy="11630386"/>
            <a:chOff x="0" y="0"/>
            <a:chExt cx="1041199" cy="4168068"/>
          </a:xfrm>
        </p:grpSpPr>
        <p:sp>
          <p:nvSpPr>
            <p:cNvPr id="20" name="Freeform 20"/>
            <p:cNvSpPr/>
            <p:nvPr/>
          </p:nvSpPr>
          <p:spPr>
            <a:xfrm>
              <a:off x="0" y="0"/>
              <a:ext cx="1041199" cy="4168068"/>
            </a:xfrm>
            <a:custGeom>
              <a:avLst/>
              <a:gdLst/>
              <a:ahLst/>
              <a:cxnLst/>
              <a:rect l="l" t="t" r="r" b="b"/>
              <a:pathLst>
                <a:path w="1041199" h="4168068">
                  <a:moveTo>
                    <a:pt x="0" y="0"/>
                  </a:moveTo>
                  <a:lnTo>
                    <a:pt x="1041199" y="0"/>
                  </a:lnTo>
                  <a:lnTo>
                    <a:pt x="1041199" y="4168068"/>
                  </a:lnTo>
                  <a:lnTo>
                    <a:pt x="0" y="4168068"/>
                  </a:lnTo>
                  <a:close/>
                </a:path>
              </a:pathLst>
            </a:custGeom>
            <a:solidFill>
              <a:srgbClr val="1E439D"/>
            </a:solidFill>
          </p:spPr>
        </p:sp>
        <p:sp>
          <p:nvSpPr>
            <p:cNvPr id="21" name="TextBox 21"/>
            <p:cNvSpPr txBox="1"/>
            <p:nvPr/>
          </p:nvSpPr>
          <p:spPr>
            <a:xfrm>
              <a:off x="0" y="-28575"/>
              <a:ext cx="1041199" cy="4196643"/>
            </a:xfrm>
            <a:prstGeom prst="rect">
              <a:avLst/>
            </a:prstGeom>
          </p:spPr>
          <p:txBody>
            <a:bodyPr lIns="50800" tIns="50800" rIns="50800" bIns="50800" rtlCol="0" anchor="ctr"/>
            <a:lstStyle/>
            <a:p>
              <a:pPr algn="ctr">
                <a:lnSpc>
                  <a:spcPts val="1679"/>
                </a:lnSpc>
              </a:pPr>
              <a:endParaRPr/>
            </a:p>
          </p:txBody>
        </p:sp>
      </p:grpSp>
      <p:grpSp>
        <p:nvGrpSpPr>
          <p:cNvPr id="22" name="Group 22"/>
          <p:cNvGrpSpPr/>
          <p:nvPr/>
        </p:nvGrpSpPr>
        <p:grpSpPr>
          <a:xfrm rot="4436655">
            <a:off x="3695681" y="3492114"/>
            <a:ext cx="290758" cy="11630386"/>
            <a:chOff x="0" y="0"/>
            <a:chExt cx="104201" cy="4168068"/>
          </a:xfrm>
        </p:grpSpPr>
        <p:sp>
          <p:nvSpPr>
            <p:cNvPr id="23" name="Freeform 23"/>
            <p:cNvSpPr/>
            <p:nvPr/>
          </p:nvSpPr>
          <p:spPr>
            <a:xfrm>
              <a:off x="0" y="0"/>
              <a:ext cx="104201" cy="4168068"/>
            </a:xfrm>
            <a:custGeom>
              <a:avLst/>
              <a:gdLst/>
              <a:ahLst/>
              <a:cxnLst/>
              <a:rect l="l" t="t" r="r" b="b"/>
              <a:pathLst>
                <a:path w="104201" h="4168068">
                  <a:moveTo>
                    <a:pt x="0" y="0"/>
                  </a:moveTo>
                  <a:lnTo>
                    <a:pt x="104201" y="0"/>
                  </a:lnTo>
                  <a:lnTo>
                    <a:pt x="104201" y="4168068"/>
                  </a:lnTo>
                  <a:lnTo>
                    <a:pt x="0" y="4168068"/>
                  </a:lnTo>
                  <a:close/>
                </a:path>
              </a:pathLst>
            </a:custGeom>
            <a:solidFill>
              <a:srgbClr val="B1D5E6"/>
            </a:solidFill>
          </p:spPr>
        </p:sp>
        <p:sp>
          <p:nvSpPr>
            <p:cNvPr id="24" name="TextBox 24"/>
            <p:cNvSpPr txBox="1"/>
            <p:nvPr/>
          </p:nvSpPr>
          <p:spPr>
            <a:xfrm>
              <a:off x="0" y="-28575"/>
              <a:ext cx="104201" cy="4196643"/>
            </a:xfrm>
            <a:prstGeom prst="rect">
              <a:avLst/>
            </a:prstGeom>
          </p:spPr>
          <p:txBody>
            <a:bodyPr lIns="50800" tIns="50800" rIns="50800" bIns="50800" rtlCol="0" anchor="ctr"/>
            <a:lstStyle/>
            <a:p>
              <a:pPr algn="ctr">
                <a:lnSpc>
                  <a:spcPts val="1679"/>
                </a:lnSpc>
              </a:pPr>
              <a:endParaRPr/>
            </a:p>
          </p:txBody>
        </p:sp>
      </p:grpSp>
      <p:sp>
        <p:nvSpPr>
          <p:cNvPr id="25" name="TextBox 25"/>
          <p:cNvSpPr txBox="1"/>
          <p:nvPr/>
        </p:nvSpPr>
        <p:spPr>
          <a:xfrm>
            <a:off x="-1276436" y="1871355"/>
            <a:ext cx="7563516" cy="641329"/>
          </a:xfrm>
          <a:prstGeom prst="rect">
            <a:avLst/>
          </a:prstGeom>
        </p:spPr>
        <p:txBody>
          <a:bodyPr lIns="0" tIns="0" rIns="0" bIns="0" rtlCol="0" anchor="t">
            <a:spAutoFit/>
          </a:bodyPr>
          <a:lstStyle/>
          <a:p>
            <a:pPr algn="r" rtl="1">
              <a:lnSpc>
                <a:spcPts val="4863"/>
              </a:lnSpc>
            </a:pPr>
            <a:r>
              <a:rPr lang="ar-EG" sz="4421" b="1" dirty="0">
                <a:solidFill>
                  <a:srgbClr val="1E439D"/>
                </a:solidFill>
                <a:latin typeface="DM Sans Bold"/>
                <a:ea typeface="DM Sans Bold"/>
                <a:cs typeface="Roya" panose="00000400000000000000" pitchFamily="2" charset="-78"/>
                <a:sym typeface="DM Sans Bold"/>
                <a:rtl/>
              </a:rPr>
              <a:t>نمونه های خدمات و پروژه ها </a:t>
            </a:r>
          </a:p>
        </p:txBody>
      </p:sp>
      <p:grpSp>
        <p:nvGrpSpPr>
          <p:cNvPr id="30" name="Group 30"/>
          <p:cNvGrpSpPr/>
          <p:nvPr/>
        </p:nvGrpSpPr>
        <p:grpSpPr>
          <a:xfrm rot="4436655">
            <a:off x="3004412" y="-1899157"/>
            <a:ext cx="279773" cy="11630386"/>
            <a:chOff x="0" y="0"/>
            <a:chExt cx="100264" cy="4168068"/>
          </a:xfrm>
        </p:grpSpPr>
        <p:sp>
          <p:nvSpPr>
            <p:cNvPr id="31" name="Freeform 31"/>
            <p:cNvSpPr/>
            <p:nvPr/>
          </p:nvSpPr>
          <p:spPr>
            <a:xfrm>
              <a:off x="0" y="0"/>
              <a:ext cx="100264" cy="4168068"/>
            </a:xfrm>
            <a:custGeom>
              <a:avLst/>
              <a:gdLst/>
              <a:ahLst/>
              <a:cxnLst/>
              <a:rect l="l" t="t" r="r" b="b"/>
              <a:pathLst>
                <a:path w="100264" h="4168068">
                  <a:moveTo>
                    <a:pt x="0" y="0"/>
                  </a:moveTo>
                  <a:lnTo>
                    <a:pt x="100264" y="0"/>
                  </a:lnTo>
                  <a:lnTo>
                    <a:pt x="100264" y="4168068"/>
                  </a:lnTo>
                  <a:lnTo>
                    <a:pt x="0" y="4168068"/>
                  </a:lnTo>
                  <a:close/>
                </a:path>
              </a:pathLst>
            </a:custGeom>
            <a:solidFill>
              <a:srgbClr val="B1D5E6"/>
            </a:solidFill>
          </p:spPr>
        </p:sp>
        <p:sp>
          <p:nvSpPr>
            <p:cNvPr id="32" name="TextBox 32"/>
            <p:cNvSpPr txBox="1"/>
            <p:nvPr/>
          </p:nvSpPr>
          <p:spPr>
            <a:xfrm>
              <a:off x="0" y="-28575"/>
              <a:ext cx="100264" cy="4196643"/>
            </a:xfrm>
            <a:prstGeom prst="rect">
              <a:avLst/>
            </a:prstGeom>
          </p:spPr>
          <p:txBody>
            <a:bodyPr lIns="50800" tIns="50800" rIns="50800" bIns="50800" rtlCol="0" anchor="ctr"/>
            <a:lstStyle/>
            <a:p>
              <a:pPr algn="ctr">
                <a:lnSpc>
                  <a:spcPts val="1679"/>
                </a:lnSpc>
              </a:pPr>
              <a:endParaRPr/>
            </a:p>
          </p:txBody>
        </p:sp>
      </p:grpSp>
      <p:sp>
        <p:nvSpPr>
          <p:cNvPr id="33" name="Rectangle 32"/>
          <p:cNvSpPr/>
          <p:nvPr/>
        </p:nvSpPr>
        <p:spPr>
          <a:xfrm>
            <a:off x="7082337" y="10323128"/>
            <a:ext cx="412292" cy="338554"/>
          </a:xfrm>
          <a:prstGeom prst="rect">
            <a:avLst/>
          </a:prstGeom>
        </p:spPr>
        <p:txBody>
          <a:bodyPr wrap="none">
            <a:spAutoFit/>
          </a:bodyPr>
          <a:lstStyle/>
          <a:p>
            <a:r>
              <a:rPr lang="fa-IR" sz="1600" dirty="0" smtClean="0">
                <a:solidFill>
                  <a:schemeClr val="bg1"/>
                </a:solidFill>
              </a:rPr>
              <a:t>08</a:t>
            </a:r>
            <a:endParaRPr lang="en-US" sz="16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a:off x="-641350" y="-596900"/>
            <a:ext cx="9720200" cy="13690423"/>
          </a:xfrm>
          <a:custGeom>
            <a:avLst/>
            <a:gdLst/>
            <a:ahLst/>
            <a:cxnLst/>
            <a:rect l="l" t="t" r="r" b="b"/>
            <a:pathLst>
              <a:path w="9720200" h="13690423">
                <a:moveTo>
                  <a:pt x="9720200" y="0"/>
                </a:moveTo>
                <a:lnTo>
                  <a:pt x="0" y="0"/>
                </a:lnTo>
                <a:lnTo>
                  <a:pt x="0" y="13690422"/>
                </a:lnTo>
                <a:lnTo>
                  <a:pt x="9720200" y="13690422"/>
                </a:lnTo>
                <a:lnTo>
                  <a:pt x="9720200" y="0"/>
                </a:lnTo>
                <a:close/>
              </a:path>
            </a:pathLst>
          </a:custGeom>
          <a:blipFill>
            <a:blip r:embed="rId2"/>
            <a:stretch>
              <a:fillRect/>
            </a:stretch>
          </a:blipFill>
        </p:spPr>
      </p:sp>
      <p:grpSp>
        <p:nvGrpSpPr>
          <p:cNvPr id="3" name="Group 3"/>
          <p:cNvGrpSpPr/>
          <p:nvPr/>
        </p:nvGrpSpPr>
        <p:grpSpPr>
          <a:xfrm>
            <a:off x="7534208" y="9960335"/>
            <a:ext cx="412536" cy="412536"/>
            <a:chOff x="0" y="0"/>
            <a:chExt cx="147844" cy="147844"/>
          </a:xfrm>
        </p:grpSpPr>
        <p:sp>
          <p:nvSpPr>
            <p:cNvPr id="4" name="Freeform 4"/>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5" name="TextBox 5"/>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6" name="Group 6"/>
          <p:cNvGrpSpPr/>
          <p:nvPr/>
        </p:nvGrpSpPr>
        <p:grpSpPr>
          <a:xfrm>
            <a:off x="4106917" y="3509565"/>
            <a:ext cx="3328355" cy="2932039"/>
            <a:chOff x="0" y="0"/>
            <a:chExt cx="1246445" cy="766695"/>
          </a:xfrm>
        </p:grpSpPr>
        <p:sp>
          <p:nvSpPr>
            <p:cNvPr id="7" name="Freeform 7"/>
            <p:cNvSpPr/>
            <p:nvPr/>
          </p:nvSpPr>
          <p:spPr>
            <a:xfrm>
              <a:off x="0" y="0"/>
              <a:ext cx="1246445" cy="766695"/>
            </a:xfrm>
            <a:custGeom>
              <a:avLst/>
              <a:gdLst/>
              <a:ahLst/>
              <a:cxnLst/>
              <a:rect l="l" t="t" r="r" b="b"/>
              <a:pathLst>
                <a:path w="1246445" h="766695">
                  <a:moveTo>
                    <a:pt x="0" y="0"/>
                  </a:moveTo>
                  <a:lnTo>
                    <a:pt x="1246445" y="0"/>
                  </a:lnTo>
                  <a:lnTo>
                    <a:pt x="1246445" y="766695"/>
                  </a:lnTo>
                  <a:lnTo>
                    <a:pt x="0" y="766695"/>
                  </a:lnTo>
                  <a:close/>
                </a:path>
              </a:pathLst>
            </a:custGeom>
            <a:solidFill>
              <a:srgbClr val="FFFFFF"/>
            </a:solidFill>
            <a:ln cap="sq">
              <a:noFill/>
              <a:prstDash val="solid"/>
              <a:miter/>
            </a:ln>
          </p:spPr>
        </p:sp>
        <p:sp>
          <p:nvSpPr>
            <p:cNvPr id="8" name="TextBox 8"/>
            <p:cNvSpPr txBox="1"/>
            <p:nvPr/>
          </p:nvSpPr>
          <p:spPr>
            <a:xfrm>
              <a:off x="0" y="-28575"/>
              <a:ext cx="1246445" cy="795270"/>
            </a:xfrm>
            <a:prstGeom prst="rect">
              <a:avLst/>
            </a:prstGeom>
          </p:spPr>
          <p:txBody>
            <a:bodyPr lIns="50800" tIns="50800" rIns="50800" bIns="50800" rtlCol="0" anchor="ctr"/>
            <a:lstStyle/>
            <a:p>
              <a:pPr algn="ctr">
                <a:lnSpc>
                  <a:spcPts val="1960"/>
                </a:lnSpc>
                <a:spcBef>
                  <a:spcPct val="0"/>
                </a:spcBef>
              </a:pPr>
              <a:endParaRPr/>
            </a:p>
          </p:txBody>
        </p:sp>
      </p:grpSp>
      <p:sp>
        <p:nvSpPr>
          <p:cNvPr id="9" name="Freeform 9"/>
          <p:cNvSpPr/>
          <p:nvPr/>
        </p:nvSpPr>
        <p:spPr>
          <a:xfrm>
            <a:off x="312117" y="34437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3"/>
            <a:stretch>
              <a:fillRect/>
            </a:stretch>
          </a:blipFill>
        </p:spPr>
      </p:sp>
      <p:sp>
        <p:nvSpPr>
          <p:cNvPr id="18" name="TextBox 18"/>
          <p:cNvSpPr txBox="1"/>
          <p:nvPr/>
        </p:nvSpPr>
        <p:spPr>
          <a:xfrm>
            <a:off x="1487422" y="1185887"/>
            <a:ext cx="5189108" cy="2145972"/>
          </a:xfrm>
          <a:prstGeom prst="rect">
            <a:avLst/>
          </a:prstGeom>
        </p:spPr>
        <p:txBody>
          <a:bodyPr lIns="0" tIns="0" rIns="0" bIns="0" rtlCol="0" anchor="t">
            <a:spAutoFit/>
          </a:bodyPr>
          <a:lstStyle/>
          <a:p>
            <a:pPr algn="l"/>
            <a:r>
              <a:rPr lang="ar-EG" sz="5400" b="1" spc="-111" dirty="0">
                <a:solidFill>
                  <a:srgbClr val="000001"/>
                </a:solidFill>
                <a:latin typeface="Bricolage Grotesque Bold"/>
                <a:ea typeface="Bricolage Grotesque Bold"/>
                <a:cs typeface="Roya" panose="00000400000000000000" pitchFamily="2" charset="-78"/>
                <a:sym typeface="Bricolage Grotesque Bold"/>
                <a:rtl/>
              </a:rPr>
              <a:t>برخی از پروژه های تعمیرات و بازسازی</a:t>
            </a:r>
          </a:p>
          <a:p>
            <a:pPr algn="l">
              <a:lnSpc>
                <a:spcPts val="3700"/>
              </a:lnSpc>
            </a:pPr>
            <a:endParaRPr lang="ar-EG" sz="3700" b="1" spc="-111" dirty="0">
              <a:solidFill>
                <a:srgbClr val="000001"/>
              </a:solidFill>
              <a:latin typeface="Bricolage Grotesque Bold"/>
              <a:ea typeface="Bricolage Grotesque Bold"/>
              <a:cs typeface="Bricolage Grotesque Bold"/>
              <a:sym typeface="Bricolage Grotesque Bold"/>
              <a:rtl/>
            </a:endParaRPr>
          </a:p>
        </p:txBody>
      </p:sp>
      <p:sp>
        <p:nvSpPr>
          <p:cNvPr id="19" name="TextBox 19"/>
          <p:cNvSpPr txBox="1"/>
          <p:nvPr/>
        </p:nvSpPr>
        <p:spPr>
          <a:xfrm>
            <a:off x="7560000" y="10128453"/>
            <a:ext cx="387037" cy="157106"/>
          </a:xfrm>
          <a:prstGeom prst="rect">
            <a:avLst/>
          </a:prstGeom>
        </p:spPr>
        <p:txBody>
          <a:bodyPr lIns="0" tIns="0" rIns="0" bIns="0" rtlCol="0" anchor="t">
            <a:spAutoFit/>
          </a:bodyPr>
          <a:lstStyle/>
          <a:p>
            <a:pPr algn="ctr">
              <a:lnSpc>
                <a:spcPts val="1200"/>
              </a:lnSpc>
            </a:pPr>
            <a:r>
              <a:rPr lang="fa-IR" sz="1200" b="1" dirty="0" smtClean="0">
                <a:solidFill>
                  <a:srgbClr val="000001"/>
                </a:solidFill>
                <a:latin typeface="Bricolage Grotesque Bold"/>
                <a:ea typeface="Bricolage Grotesque Bold"/>
                <a:cs typeface="Bricolage Grotesque Bold"/>
                <a:sym typeface="Bricolage Grotesque Bold"/>
              </a:rPr>
              <a:t>09</a:t>
            </a:r>
            <a:endParaRPr lang="en-US" sz="1200" b="1" dirty="0">
              <a:solidFill>
                <a:srgbClr val="000001"/>
              </a:solidFill>
              <a:latin typeface="Bricolage Grotesque Bold"/>
              <a:ea typeface="Bricolage Grotesque Bold"/>
              <a:cs typeface="Bricolage Grotesque Bold"/>
              <a:sym typeface="Bricolage Grotesque Bold"/>
            </a:endParaRPr>
          </a:p>
        </p:txBody>
      </p:sp>
      <p:sp>
        <p:nvSpPr>
          <p:cNvPr id="20" name="TextBox 20"/>
          <p:cNvSpPr txBox="1"/>
          <p:nvPr/>
        </p:nvSpPr>
        <p:spPr>
          <a:xfrm>
            <a:off x="355790" y="10285559"/>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www.essapump.com</a:t>
            </a:r>
          </a:p>
        </p:txBody>
      </p:sp>
      <p:sp>
        <p:nvSpPr>
          <p:cNvPr id="21" name="TextBox 21"/>
          <p:cNvSpPr txBox="1"/>
          <p:nvPr/>
        </p:nvSpPr>
        <p:spPr>
          <a:xfrm>
            <a:off x="4253380" y="3823760"/>
            <a:ext cx="3035427" cy="2884957"/>
          </a:xfrm>
          <a:prstGeom prst="rect">
            <a:avLst/>
          </a:prstGeom>
        </p:spPr>
        <p:txBody>
          <a:bodyPr wrap="square" lIns="0" tIns="0" rIns="0" bIns="0" rtlCol="0" anchor="t">
            <a:spAutoFit/>
          </a:bodyPr>
          <a:lstStyle/>
          <a:p>
            <a:pPr algn="ctr"/>
            <a:r>
              <a:rPr lang="ar-EG" sz="2800" b="1" dirty="0">
                <a:solidFill>
                  <a:srgbClr val="000001"/>
                </a:solidFill>
                <a:latin typeface="Bricolage Grotesque"/>
                <a:ea typeface="Bricolage Grotesque"/>
                <a:cs typeface="Roya" panose="00000400000000000000" pitchFamily="2" charset="-78"/>
                <a:sym typeface="Bricolage Grotesque"/>
                <a:rtl/>
              </a:rPr>
              <a:t>تعمیرات کلی پمپ های سانتریفوژ با مارک های</a:t>
            </a:r>
            <a:r>
              <a:rPr lang="en-US" sz="2800" b="1" dirty="0">
                <a:solidFill>
                  <a:srgbClr val="000001"/>
                </a:solidFill>
                <a:latin typeface="Bricolage Grotesque"/>
                <a:ea typeface="Bricolage Grotesque"/>
                <a:cs typeface="Roya" panose="00000400000000000000" pitchFamily="2" charset="-78"/>
                <a:sym typeface="Bricolage Grotesque"/>
              </a:rPr>
              <a:t> KSB </a:t>
            </a:r>
            <a:r>
              <a:rPr lang="ar-EG" sz="2800" b="1" dirty="0">
                <a:solidFill>
                  <a:srgbClr val="000001"/>
                </a:solidFill>
                <a:latin typeface="Bricolage Grotesque"/>
                <a:ea typeface="Bricolage Grotesque"/>
                <a:cs typeface="Roya" panose="00000400000000000000" pitchFamily="2" charset="-78"/>
                <a:sym typeface="Bricolage Grotesque"/>
                <a:rtl/>
              </a:rPr>
              <a:t>تیپهای</a:t>
            </a:r>
            <a:r>
              <a:rPr lang="en-US" sz="2800" b="1" dirty="0">
                <a:solidFill>
                  <a:srgbClr val="000001"/>
                </a:solidFill>
                <a:latin typeface="Bricolage Grotesque"/>
                <a:ea typeface="Bricolage Grotesque"/>
                <a:cs typeface="Roya" panose="00000400000000000000" pitchFamily="2" charset="-78"/>
                <a:sym typeface="Bricolage Grotesque"/>
              </a:rPr>
              <a:t> CPK </a:t>
            </a:r>
            <a:r>
              <a:rPr lang="ar-EG" sz="2800" b="1" dirty="0">
                <a:solidFill>
                  <a:srgbClr val="000001"/>
                </a:solidFill>
                <a:latin typeface="Bricolage Grotesque"/>
                <a:ea typeface="Bricolage Grotesque"/>
                <a:cs typeface="Roya" panose="00000400000000000000" pitchFamily="2" charset="-78"/>
                <a:sym typeface="Bricolage Grotesque"/>
                <a:rtl/>
              </a:rPr>
              <a:t>و</a:t>
            </a:r>
            <a:r>
              <a:rPr lang="en-US" sz="2800" b="1" dirty="0">
                <a:solidFill>
                  <a:srgbClr val="000001"/>
                </a:solidFill>
                <a:latin typeface="Bricolage Grotesque"/>
                <a:ea typeface="Bricolage Grotesque"/>
                <a:cs typeface="Roya" panose="00000400000000000000" pitchFamily="2" charset="-78"/>
                <a:sym typeface="Bricolage Grotesque"/>
              </a:rPr>
              <a:t> HALBERG ، SIHI </a:t>
            </a:r>
            <a:r>
              <a:rPr lang="ar-EG" sz="2800" b="1" dirty="0">
                <a:solidFill>
                  <a:srgbClr val="000001"/>
                </a:solidFill>
                <a:latin typeface="Bricolage Grotesque"/>
                <a:ea typeface="Bricolage Grotesque"/>
                <a:cs typeface="Roya" panose="00000400000000000000" pitchFamily="2" charset="-78"/>
                <a:sym typeface="Bricolage Grotesque"/>
                <a:rtl/>
              </a:rPr>
              <a:t>و ..مطابق با استاندارد</a:t>
            </a:r>
            <a:r>
              <a:rPr lang="en-US" sz="2800" b="1" dirty="0">
                <a:solidFill>
                  <a:srgbClr val="000001"/>
                </a:solidFill>
                <a:latin typeface="Bricolage Grotesque"/>
                <a:ea typeface="Bricolage Grotesque"/>
                <a:cs typeface="Roya" panose="00000400000000000000" pitchFamily="2" charset="-78"/>
                <a:sym typeface="Bricolage Grotesque"/>
              </a:rPr>
              <a:t> ISO 5199 </a:t>
            </a:r>
          </a:p>
          <a:p>
            <a:pPr algn="r">
              <a:lnSpc>
                <a:spcPts val="2264"/>
              </a:lnSpc>
            </a:pPr>
            <a:endParaRPr lang="en-US" sz="2264" dirty="0">
              <a:solidFill>
                <a:srgbClr val="000001"/>
              </a:solidFill>
              <a:latin typeface="Bricolage Grotesque"/>
              <a:ea typeface="Bricolage Grotesque"/>
              <a:cs typeface="Bricolage Grotesque"/>
              <a:sym typeface="Bricolage Grotesque"/>
            </a:endParaRPr>
          </a:p>
        </p:txBody>
      </p:sp>
      <p:sp>
        <p:nvSpPr>
          <p:cNvPr id="22" name="TextBox 22"/>
          <p:cNvSpPr txBox="1"/>
          <p:nvPr/>
        </p:nvSpPr>
        <p:spPr>
          <a:xfrm>
            <a:off x="1199883" y="715870"/>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pic>
        <p:nvPicPr>
          <p:cNvPr id="23" name="Picture 22"/>
          <p:cNvPicPr>
            <a:picLocks noChangeAspect="1"/>
          </p:cNvPicPr>
          <p:nvPr/>
        </p:nvPicPr>
        <p:blipFill>
          <a:blip r:embed="rId4"/>
          <a:stretch>
            <a:fillRect/>
          </a:stretch>
        </p:blipFill>
        <p:spPr>
          <a:xfrm>
            <a:off x="4988031" y="6675738"/>
            <a:ext cx="2435448" cy="2516367"/>
          </a:xfrm>
          <a:prstGeom prst="rect">
            <a:avLst/>
          </a:prstGeom>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1085" y="6732167"/>
            <a:ext cx="3698007" cy="3200950"/>
          </a:xfrm>
          <a:prstGeom prst="rect">
            <a:avLst/>
          </a:prstGeom>
        </p:spPr>
      </p:pic>
      <p:pic>
        <p:nvPicPr>
          <p:cNvPr id="26" name="Picture 25"/>
          <p:cNvPicPr>
            <a:picLocks noChangeAspect="1"/>
          </p:cNvPicPr>
          <p:nvPr/>
        </p:nvPicPr>
        <p:blipFill>
          <a:blip r:embed="rId6"/>
          <a:stretch>
            <a:fillRect/>
          </a:stretch>
        </p:blipFill>
        <p:spPr>
          <a:xfrm>
            <a:off x="529228" y="3412159"/>
            <a:ext cx="3370834" cy="3183277"/>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a:off x="-565150" y="-596900"/>
            <a:ext cx="9720200" cy="13690423"/>
          </a:xfrm>
          <a:custGeom>
            <a:avLst/>
            <a:gdLst/>
            <a:ahLst/>
            <a:cxnLst/>
            <a:rect l="l" t="t" r="r" b="b"/>
            <a:pathLst>
              <a:path w="9720200" h="13690423">
                <a:moveTo>
                  <a:pt x="9720200" y="0"/>
                </a:moveTo>
                <a:lnTo>
                  <a:pt x="0" y="0"/>
                </a:lnTo>
                <a:lnTo>
                  <a:pt x="0" y="13690422"/>
                </a:lnTo>
                <a:lnTo>
                  <a:pt x="9720200" y="13690422"/>
                </a:lnTo>
                <a:lnTo>
                  <a:pt x="9720200" y="0"/>
                </a:lnTo>
                <a:close/>
              </a:path>
            </a:pathLst>
          </a:custGeom>
          <a:blipFill>
            <a:blip r:embed="rId2"/>
            <a:stretch>
              <a:fillRect/>
            </a:stretch>
          </a:blipFill>
        </p:spPr>
      </p:sp>
      <p:grpSp>
        <p:nvGrpSpPr>
          <p:cNvPr id="3" name="Group 3"/>
          <p:cNvGrpSpPr/>
          <p:nvPr/>
        </p:nvGrpSpPr>
        <p:grpSpPr>
          <a:xfrm>
            <a:off x="6862634" y="9950760"/>
            <a:ext cx="412536" cy="412536"/>
            <a:chOff x="0" y="0"/>
            <a:chExt cx="147844" cy="147844"/>
          </a:xfrm>
        </p:grpSpPr>
        <p:sp>
          <p:nvSpPr>
            <p:cNvPr id="4" name="Freeform 4"/>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5" name="TextBox 5"/>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6" name="Group 6"/>
          <p:cNvGrpSpPr/>
          <p:nvPr/>
        </p:nvGrpSpPr>
        <p:grpSpPr>
          <a:xfrm>
            <a:off x="3854450" y="3060700"/>
            <a:ext cx="3505200" cy="3653933"/>
            <a:chOff x="0" y="0"/>
            <a:chExt cx="1246445" cy="707856"/>
          </a:xfrm>
        </p:grpSpPr>
        <p:sp>
          <p:nvSpPr>
            <p:cNvPr id="7" name="Freeform 7"/>
            <p:cNvSpPr/>
            <p:nvPr/>
          </p:nvSpPr>
          <p:spPr>
            <a:xfrm>
              <a:off x="0" y="0"/>
              <a:ext cx="1246445" cy="707856"/>
            </a:xfrm>
            <a:custGeom>
              <a:avLst/>
              <a:gdLst/>
              <a:ahLst/>
              <a:cxnLst/>
              <a:rect l="l" t="t" r="r" b="b"/>
              <a:pathLst>
                <a:path w="1246445" h="707856">
                  <a:moveTo>
                    <a:pt x="0" y="0"/>
                  </a:moveTo>
                  <a:lnTo>
                    <a:pt x="1246445" y="0"/>
                  </a:lnTo>
                  <a:lnTo>
                    <a:pt x="1246445" y="707856"/>
                  </a:lnTo>
                  <a:lnTo>
                    <a:pt x="0" y="707856"/>
                  </a:lnTo>
                  <a:close/>
                </a:path>
              </a:pathLst>
            </a:custGeom>
            <a:solidFill>
              <a:srgbClr val="FFFFFF"/>
            </a:solidFill>
            <a:ln cap="sq">
              <a:noFill/>
              <a:prstDash val="solid"/>
              <a:miter/>
            </a:ln>
          </p:spPr>
        </p:sp>
        <p:sp>
          <p:nvSpPr>
            <p:cNvPr id="8" name="TextBox 8"/>
            <p:cNvSpPr txBox="1"/>
            <p:nvPr/>
          </p:nvSpPr>
          <p:spPr>
            <a:xfrm>
              <a:off x="0" y="-28575"/>
              <a:ext cx="1246445" cy="736431"/>
            </a:xfrm>
            <a:prstGeom prst="rect">
              <a:avLst/>
            </a:prstGeom>
          </p:spPr>
          <p:txBody>
            <a:bodyPr lIns="50800" tIns="50800" rIns="50800" bIns="50800" rtlCol="0" anchor="ctr"/>
            <a:lstStyle/>
            <a:p>
              <a:pPr algn="ctr">
                <a:lnSpc>
                  <a:spcPts val="1960"/>
                </a:lnSpc>
                <a:spcBef>
                  <a:spcPct val="0"/>
                </a:spcBef>
              </a:pPr>
              <a:endParaRPr/>
            </a:p>
          </p:txBody>
        </p:sp>
      </p:grpSp>
      <p:sp>
        <p:nvSpPr>
          <p:cNvPr id="9" name="Freeform 9"/>
          <p:cNvSpPr/>
          <p:nvPr/>
        </p:nvSpPr>
        <p:spPr>
          <a:xfrm>
            <a:off x="312117" y="34437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3"/>
            <a:stretch>
              <a:fillRect/>
            </a:stretch>
          </a:blipFill>
        </p:spPr>
      </p:sp>
      <p:sp>
        <p:nvSpPr>
          <p:cNvPr id="16" name="TextBox 16"/>
          <p:cNvSpPr txBox="1"/>
          <p:nvPr/>
        </p:nvSpPr>
        <p:spPr>
          <a:xfrm>
            <a:off x="882650" y="1304312"/>
            <a:ext cx="5189108" cy="1961306"/>
          </a:xfrm>
          <a:prstGeom prst="rect">
            <a:avLst/>
          </a:prstGeom>
        </p:spPr>
        <p:txBody>
          <a:bodyPr lIns="0" tIns="0" rIns="0" bIns="0" rtlCol="0" anchor="t">
            <a:spAutoFit/>
          </a:bodyPr>
          <a:lstStyle/>
          <a:p>
            <a:pPr algn="ctr"/>
            <a:r>
              <a:rPr lang="ar-EG" sz="4800" b="1" spc="-111" dirty="0">
                <a:solidFill>
                  <a:srgbClr val="000001"/>
                </a:solidFill>
                <a:latin typeface="Bricolage Grotesque Bold"/>
                <a:ea typeface="Bricolage Grotesque Bold"/>
                <a:cs typeface="Roya" panose="00000400000000000000" pitchFamily="2" charset="-78"/>
                <a:sym typeface="Bricolage Grotesque Bold"/>
                <a:rtl/>
              </a:rPr>
              <a:t>برخی از پروژه های تعمیرات و بازسازی</a:t>
            </a:r>
          </a:p>
          <a:p>
            <a:pPr algn="l">
              <a:lnSpc>
                <a:spcPts val="3700"/>
              </a:lnSpc>
            </a:pPr>
            <a:endParaRPr lang="ar-EG" sz="3700" b="1" spc="-111" dirty="0">
              <a:solidFill>
                <a:srgbClr val="000001"/>
              </a:solidFill>
              <a:latin typeface="Bricolage Grotesque Bold"/>
              <a:ea typeface="Bricolage Grotesque Bold"/>
              <a:cs typeface="Bricolage Grotesque Bold"/>
              <a:sym typeface="Bricolage Grotesque Bold"/>
              <a:rtl/>
            </a:endParaRPr>
          </a:p>
        </p:txBody>
      </p:sp>
      <p:sp>
        <p:nvSpPr>
          <p:cNvPr id="17" name="TextBox 17"/>
          <p:cNvSpPr txBox="1"/>
          <p:nvPr/>
        </p:nvSpPr>
        <p:spPr>
          <a:xfrm>
            <a:off x="6862634" y="10146178"/>
            <a:ext cx="387037" cy="157106"/>
          </a:xfrm>
          <a:prstGeom prst="rect">
            <a:avLst/>
          </a:prstGeom>
        </p:spPr>
        <p:txBody>
          <a:bodyPr lIns="0" tIns="0" rIns="0" bIns="0" rtlCol="0" anchor="t">
            <a:spAutoFit/>
          </a:bodyPr>
          <a:lstStyle/>
          <a:p>
            <a:pPr algn="ctr">
              <a:lnSpc>
                <a:spcPts val="1200"/>
              </a:lnSpc>
            </a:pPr>
            <a:r>
              <a:rPr lang="fa-IR" sz="1200" b="1" dirty="0" smtClean="0">
                <a:solidFill>
                  <a:srgbClr val="000001"/>
                </a:solidFill>
                <a:latin typeface="Bricolage Grotesque Bold"/>
                <a:ea typeface="Bricolage Grotesque Bold"/>
                <a:cs typeface="Bricolage Grotesque Bold"/>
                <a:sym typeface="Bricolage Grotesque Bold"/>
              </a:rPr>
              <a:t>10</a:t>
            </a:r>
            <a:endParaRPr lang="en-US" sz="1200" b="1" dirty="0">
              <a:solidFill>
                <a:srgbClr val="000001"/>
              </a:solidFill>
              <a:latin typeface="Bricolage Grotesque Bold"/>
              <a:ea typeface="Bricolage Grotesque Bold"/>
              <a:cs typeface="Bricolage Grotesque Bold"/>
              <a:sym typeface="Bricolage Grotesque Bold"/>
            </a:endParaRPr>
          </a:p>
        </p:txBody>
      </p:sp>
      <p:sp>
        <p:nvSpPr>
          <p:cNvPr id="18" name="TextBox 18"/>
          <p:cNvSpPr txBox="1"/>
          <p:nvPr/>
        </p:nvSpPr>
        <p:spPr>
          <a:xfrm>
            <a:off x="355790" y="10285559"/>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www.essapump.com</a:t>
            </a:r>
          </a:p>
        </p:txBody>
      </p:sp>
      <p:sp>
        <p:nvSpPr>
          <p:cNvPr id="19" name="TextBox 19"/>
          <p:cNvSpPr txBox="1"/>
          <p:nvPr/>
        </p:nvSpPr>
        <p:spPr>
          <a:xfrm>
            <a:off x="4044426" y="3721072"/>
            <a:ext cx="3047797" cy="2884957"/>
          </a:xfrm>
          <a:prstGeom prst="rect">
            <a:avLst/>
          </a:prstGeom>
        </p:spPr>
        <p:txBody>
          <a:bodyPr wrap="square" lIns="0" tIns="0" rIns="0" bIns="0" rtlCol="0" anchor="t">
            <a:spAutoFit/>
          </a:bodyPr>
          <a:lstStyle/>
          <a:p>
            <a:pPr algn="ctr" rtl="1"/>
            <a:r>
              <a:rPr lang="en-US" sz="2800" dirty="0">
                <a:solidFill>
                  <a:srgbClr val="000001"/>
                </a:solidFill>
                <a:latin typeface="Bricolage Grotesque"/>
                <a:ea typeface="Bricolage Grotesque"/>
                <a:cs typeface="Roya" panose="00000400000000000000" pitchFamily="2" charset="-78"/>
                <a:sym typeface="Bricolage Grotesque"/>
              </a:rPr>
              <a:t>•</a:t>
            </a:r>
            <a:r>
              <a:rPr lang="ar-EG" sz="2800" b="1" dirty="0">
                <a:solidFill>
                  <a:srgbClr val="000001"/>
                </a:solidFill>
                <a:latin typeface="Bricolage Grotesque"/>
                <a:ea typeface="Bricolage Grotesque"/>
                <a:cs typeface="Roya" panose="00000400000000000000" pitchFamily="2" charset="-78"/>
                <a:sym typeface="Bricolage Grotesque"/>
                <a:rtl/>
              </a:rPr>
              <a:t>تعمیر یکدستگاه پمپ عمودی تحت استاندارد</a:t>
            </a:r>
            <a:r>
              <a:rPr lang="en-US" sz="2800" b="1" dirty="0">
                <a:solidFill>
                  <a:srgbClr val="000001"/>
                </a:solidFill>
                <a:latin typeface="Bricolage Grotesque"/>
                <a:ea typeface="Bricolage Grotesque"/>
                <a:cs typeface="Roya" panose="00000400000000000000" pitchFamily="2" charset="-78"/>
                <a:sym typeface="Bricolage Grotesque"/>
              </a:rPr>
              <a:t> API 610</a:t>
            </a:r>
            <a:r>
              <a:rPr lang="ar-EG" sz="2800" b="1" dirty="0">
                <a:solidFill>
                  <a:srgbClr val="000001"/>
                </a:solidFill>
                <a:latin typeface="Bricolage Grotesque"/>
                <a:ea typeface="Bricolage Grotesque"/>
                <a:cs typeface="Roya" panose="00000400000000000000" pitchFamily="2" charset="-78"/>
                <a:sym typeface="Bricolage Grotesque"/>
                <a:rtl/>
              </a:rPr>
              <a:t>تیپ</a:t>
            </a:r>
            <a:r>
              <a:rPr lang="en-US" sz="2800" b="1" dirty="0">
                <a:solidFill>
                  <a:srgbClr val="000001"/>
                </a:solidFill>
                <a:latin typeface="Bricolage Grotesque"/>
                <a:ea typeface="Bricolage Grotesque"/>
                <a:cs typeface="Roya" panose="00000400000000000000" pitchFamily="2" charset="-78"/>
                <a:sym typeface="Bricolage Grotesque"/>
              </a:rPr>
              <a:t> VS1 </a:t>
            </a:r>
            <a:r>
              <a:rPr lang="ar-EG" sz="2800" b="1" dirty="0">
                <a:solidFill>
                  <a:srgbClr val="000001"/>
                </a:solidFill>
                <a:latin typeface="Bricolage Grotesque"/>
                <a:ea typeface="Bricolage Grotesque"/>
                <a:cs typeface="Roya" panose="00000400000000000000" pitchFamily="2" charset="-78"/>
                <a:sym typeface="Bricolage Grotesque"/>
                <a:rtl/>
              </a:rPr>
              <a:t>مارک</a:t>
            </a:r>
            <a:r>
              <a:rPr lang="en-US" sz="2800" b="1" dirty="0">
                <a:solidFill>
                  <a:srgbClr val="000001"/>
                </a:solidFill>
                <a:latin typeface="Bricolage Grotesque"/>
                <a:ea typeface="Bricolage Grotesque"/>
                <a:cs typeface="Roya" panose="00000400000000000000" pitchFamily="2" charset="-78"/>
                <a:sym typeface="Bricolage Grotesque"/>
              </a:rPr>
              <a:t> FLOWSERVE </a:t>
            </a:r>
            <a:r>
              <a:rPr lang="ar-EG" sz="2800" b="1" dirty="0">
                <a:solidFill>
                  <a:srgbClr val="000001"/>
                </a:solidFill>
                <a:latin typeface="Bricolage Grotesque"/>
                <a:ea typeface="Bricolage Grotesque"/>
                <a:cs typeface="Roya" panose="00000400000000000000" pitchFamily="2" charset="-78"/>
                <a:sym typeface="Bricolage Grotesque"/>
                <a:rtl/>
              </a:rPr>
              <a:t>مربوط به شرکت نفت فلات قاره</a:t>
            </a:r>
            <a:r>
              <a:rPr lang="en-US" sz="2800" b="1" dirty="0">
                <a:solidFill>
                  <a:srgbClr val="000001"/>
                </a:solidFill>
                <a:latin typeface="Bricolage Grotesque"/>
                <a:ea typeface="Bricolage Grotesque"/>
                <a:cs typeface="Roya" panose="00000400000000000000" pitchFamily="2" charset="-78"/>
                <a:sym typeface="Bricolage Grotesque"/>
              </a:rPr>
              <a:t> </a:t>
            </a:r>
          </a:p>
          <a:p>
            <a:pPr algn="r">
              <a:lnSpc>
                <a:spcPts val="2264"/>
              </a:lnSpc>
            </a:pPr>
            <a:endParaRPr lang="en-US" sz="2264" dirty="0">
              <a:solidFill>
                <a:srgbClr val="000001"/>
              </a:solidFill>
              <a:latin typeface="Bricolage Grotesque"/>
              <a:ea typeface="Bricolage Grotesque"/>
              <a:cs typeface="Bricolage Grotesque"/>
              <a:sym typeface="Bricolage Grotesque"/>
            </a:endParaRPr>
          </a:p>
        </p:txBody>
      </p:sp>
      <p:sp>
        <p:nvSpPr>
          <p:cNvPr id="20" name="TextBox 20"/>
          <p:cNvSpPr txBox="1"/>
          <p:nvPr/>
        </p:nvSpPr>
        <p:spPr>
          <a:xfrm>
            <a:off x="1199883" y="715870"/>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549" y="3037538"/>
            <a:ext cx="3160871" cy="3640106"/>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41239" y="7098089"/>
            <a:ext cx="2856279" cy="2705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3549" y="7062483"/>
            <a:ext cx="3160871" cy="2979831"/>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a:off x="-879607" y="-741385"/>
            <a:ext cx="9720200" cy="13690423"/>
          </a:xfrm>
          <a:custGeom>
            <a:avLst/>
            <a:gdLst/>
            <a:ahLst/>
            <a:cxnLst/>
            <a:rect l="l" t="t" r="r" b="b"/>
            <a:pathLst>
              <a:path w="9720200" h="13690423">
                <a:moveTo>
                  <a:pt x="9720200" y="0"/>
                </a:moveTo>
                <a:lnTo>
                  <a:pt x="0" y="0"/>
                </a:lnTo>
                <a:lnTo>
                  <a:pt x="0" y="13690422"/>
                </a:lnTo>
                <a:lnTo>
                  <a:pt x="9720200" y="13690422"/>
                </a:lnTo>
                <a:lnTo>
                  <a:pt x="9720200" y="0"/>
                </a:lnTo>
                <a:close/>
              </a:path>
            </a:pathLst>
          </a:custGeom>
          <a:blipFill>
            <a:blip r:embed="rId2"/>
            <a:stretch>
              <a:fillRect/>
            </a:stretch>
          </a:blipFill>
        </p:spPr>
      </p:sp>
      <p:grpSp>
        <p:nvGrpSpPr>
          <p:cNvPr id="3" name="Group 3"/>
          <p:cNvGrpSpPr/>
          <p:nvPr/>
        </p:nvGrpSpPr>
        <p:grpSpPr>
          <a:xfrm>
            <a:off x="6804000" y="9974623"/>
            <a:ext cx="412536" cy="412536"/>
            <a:chOff x="0" y="0"/>
            <a:chExt cx="147844" cy="147844"/>
          </a:xfrm>
        </p:grpSpPr>
        <p:sp>
          <p:nvSpPr>
            <p:cNvPr id="4" name="Freeform 4"/>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5" name="TextBox 5"/>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6" name="Group 6"/>
          <p:cNvGrpSpPr/>
          <p:nvPr/>
        </p:nvGrpSpPr>
        <p:grpSpPr>
          <a:xfrm>
            <a:off x="3907467" y="3072918"/>
            <a:ext cx="3473450" cy="2891586"/>
            <a:chOff x="0" y="0"/>
            <a:chExt cx="1246445" cy="707856"/>
          </a:xfrm>
        </p:grpSpPr>
        <p:sp>
          <p:nvSpPr>
            <p:cNvPr id="7" name="Freeform 7"/>
            <p:cNvSpPr/>
            <p:nvPr/>
          </p:nvSpPr>
          <p:spPr>
            <a:xfrm>
              <a:off x="0" y="0"/>
              <a:ext cx="1246445" cy="707856"/>
            </a:xfrm>
            <a:custGeom>
              <a:avLst/>
              <a:gdLst/>
              <a:ahLst/>
              <a:cxnLst/>
              <a:rect l="l" t="t" r="r" b="b"/>
              <a:pathLst>
                <a:path w="1246445" h="707856">
                  <a:moveTo>
                    <a:pt x="0" y="0"/>
                  </a:moveTo>
                  <a:lnTo>
                    <a:pt x="1246445" y="0"/>
                  </a:lnTo>
                  <a:lnTo>
                    <a:pt x="1246445" y="707856"/>
                  </a:lnTo>
                  <a:lnTo>
                    <a:pt x="0" y="707856"/>
                  </a:lnTo>
                  <a:close/>
                </a:path>
              </a:pathLst>
            </a:custGeom>
            <a:solidFill>
              <a:srgbClr val="FFFFFF"/>
            </a:solidFill>
            <a:ln cap="sq">
              <a:noFill/>
              <a:prstDash val="solid"/>
              <a:miter/>
            </a:ln>
          </p:spPr>
        </p:sp>
        <p:sp>
          <p:nvSpPr>
            <p:cNvPr id="8" name="TextBox 8"/>
            <p:cNvSpPr txBox="1"/>
            <p:nvPr/>
          </p:nvSpPr>
          <p:spPr>
            <a:xfrm>
              <a:off x="0" y="-28575"/>
              <a:ext cx="1246445" cy="736431"/>
            </a:xfrm>
            <a:prstGeom prst="rect">
              <a:avLst/>
            </a:prstGeom>
          </p:spPr>
          <p:txBody>
            <a:bodyPr lIns="50800" tIns="50800" rIns="50800" bIns="50800" rtlCol="0" anchor="ctr"/>
            <a:lstStyle/>
            <a:p>
              <a:pPr algn="ctr">
                <a:lnSpc>
                  <a:spcPts val="1960"/>
                </a:lnSpc>
                <a:spcBef>
                  <a:spcPct val="0"/>
                </a:spcBef>
              </a:pPr>
              <a:endParaRPr/>
            </a:p>
          </p:txBody>
        </p:sp>
      </p:grpSp>
      <p:sp>
        <p:nvSpPr>
          <p:cNvPr id="9" name="Freeform 9"/>
          <p:cNvSpPr/>
          <p:nvPr/>
        </p:nvSpPr>
        <p:spPr>
          <a:xfrm>
            <a:off x="312117" y="34437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3"/>
            <a:stretch>
              <a:fillRect/>
            </a:stretch>
          </a:blipFill>
        </p:spPr>
      </p:sp>
      <p:sp>
        <p:nvSpPr>
          <p:cNvPr id="16" name="TextBox 16"/>
          <p:cNvSpPr txBox="1"/>
          <p:nvPr/>
        </p:nvSpPr>
        <p:spPr>
          <a:xfrm>
            <a:off x="882650" y="1103412"/>
            <a:ext cx="5189108" cy="1961306"/>
          </a:xfrm>
          <a:prstGeom prst="rect">
            <a:avLst/>
          </a:prstGeom>
        </p:spPr>
        <p:txBody>
          <a:bodyPr lIns="0" tIns="0" rIns="0" bIns="0" rtlCol="0" anchor="t">
            <a:spAutoFit/>
          </a:bodyPr>
          <a:lstStyle/>
          <a:p>
            <a:pPr algn="ctr"/>
            <a:r>
              <a:rPr lang="ar-EG" sz="4800" b="1" spc="-111" dirty="0">
                <a:solidFill>
                  <a:srgbClr val="000001"/>
                </a:solidFill>
                <a:latin typeface="Bricolage Grotesque Bold"/>
                <a:ea typeface="Bricolage Grotesque Bold"/>
                <a:cs typeface="Roya" panose="00000400000000000000" pitchFamily="2" charset="-78"/>
                <a:sym typeface="Bricolage Grotesque Bold"/>
                <a:rtl/>
              </a:rPr>
              <a:t>برخی از پروژه های تعمیرات و بازسازی</a:t>
            </a:r>
          </a:p>
          <a:p>
            <a:pPr algn="l">
              <a:lnSpc>
                <a:spcPts val="3700"/>
              </a:lnSpc>
            </a:pPr>
            <a:endParaRPr lang="ar-EG" sz="3700" b="1" spc="-111" dirty="0">
              <a:solidFill>
                <a:srgbClr val="000001"/>
              </a:solidFill>
              <a:latin typeface="Bricolage Grotesque Bold"/>
              <a:ea typeface="Bricolage Grotesque Bold"/>
              <a:cs typeface="Bricolage Grotesque Bold"/>
              <a:sym typeface="Bricolage Grotesque Bold"/>
              <a:rtl/>
            </a:endParaRPr>
          </a:p>
        </p:txBody>
      </p:sp>
      <p:sp>
        <p:nvSpPr>
          <p:cNvPr id="17" name="TextBox 17"/>
          <p:cNvSpPr txBox="1"/>
          <p:nvPr/>
        </p:nvSpPr>
        <p:spPr>
          <a:xfrm>
            <a:off x="6804000" y="10157028"/>
            <a:ext cx="387037" cy="157106"/>
          </a:xfrm>
          <a:prstGeom prst="rect">
            <a:avLst/>
          </a:prstGeom>
        </p:spPr>
        <p:txBody>
          <a:bodyPr lIns="0" tIns="0" rIns="0" bIns="0" rtlCol="0" anchor="t">
            <a:spAutoFit/>
          </a:bodyPr>
          <a:lstStyle/>
          <a:p>
            <a:pPr algn="ctr">
              <a:lnSpc>
                <a:spcPts val="1200"/>
              </a:lnSpc>
            </a:pPr>
            <a:r>
              <a:rPr lang="fa-IR" sz="1200" b="1" dirty="0" smtClean="0">
                <a:solidFill>
                  <a:srgbClr val="000001"/>
                </a:solidFill>
                <a:latin typeface="Bricolage Grotesque Bold"/>
                <a:ea typeface="Bricolage Grotesque Bold"/>
                <a:cs typeface="Bricolage Grotesque Bold"/>
                <a:sym typeface="Bricolage Grotesque Bold"/>
              </a:rPr>
              <a:t>11</a:t>
            </a:r>
            <a:endParaRPr lang="en-US" sz="1200" b="1" dirty="0">
              <a:solidFill>
                <a:srgbClr val="000001"/>
              </a:solidFill>
              <a:latin typeface="Bricolage Grotesque Bold"/>
              <a:ea typeface="Bricolage Grotesque Bold"/>
              <a:cs typeface="Bricolage Grotesque Bold"/>
              <a:sym typeface="Bricolage Grotesque Bold"/>
            </a:endParaRPr>
          </a:p>
        </p:txBody>
      </p:sp>
      <p:sp>
        <p:nvSpPr>
          <p:cNvPr id="18" name="TextBox 18"/>
          <p:cNvSpPr txBox="1"/>
          <p:nvPr/>
        </p:nvSpPr>
        <p:spPr>
          <a:xfrm>
            <a:off x="355790" y="10285559"/>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www.essapump.com</a:t>
            </a:r>
          </a:p>
        </p:txBody>
      </p:sp>
      <p:sp>
        <p:nvSpPr>
          <p:cNvPr id="19" name="TextBox 19"/>
          <p:cNvSpPr txBox="1"/>
          <p:nvPr/>
        </p:nvSpPr>
        <p:spPr>
          <a:xfrm>
            <a:off x="4184749" y="3354019"/>
            <a:ext cx="3031787" cy="2880276"/>
          </a:xfrm>
          <a:prstGeom prst="rect">
            <a:avLst/>
          </a:prstGeom>
        </p:spPr>
        <p:txBody>
          <a:bodyPr wrap="square" lIns="0" tIns="0" rIns="0" bIns="0" rtlCol="0" anchor="t">
            <a:spAutoFit/>
          </a:bodyPr>
          <a:lstStyle/>
          <a:p>
            <a:pPr algn="ctr" rtl="1"/>
            <a:r>
              <a:rPr lang="en-US" sz="2800" b="1" dirty="0" smtClean="0">
                <a:solidFill>
                  <a:srgbClr val="000001"/>
                </a:solidFill>
                <a:latin typeface="Bricolage Grotesque"/>
                <a:ea typeface="Bricolage Grotesque"/>
                <a:cs typeface="Roya" panose="00000400000000000000" pitchFamily="2" charset="-78"/>
                <a:sym typeface="Bricolage Grotesque"/>
              </a:rPr>
              <a:t>•</a:t>
            </a:r>
            <a:r>
              <a:rPr lang="ar-EG" sz="2800" b="1" dirty="0" smtClean="0">
                <a:solidFill>
                  <a:srgbClr val="000001"/>
                </a:solidFill>
                <a:latin typeface="Bricolage Grotesque"/>
                <a:ea typeface="Bricolage Grotesque"/>
                <a:cs typeface="Roya" panose="00000400000000000000" pitchFamily="2" charset="-78"/>
                <a:sym typeface="Bricolage Grotesque"/>
                <a:rtl/>
              </a:rPr>
              <a:t>تعمیر یکدستگاه پمپ</a:t>
            </a:r>
            <a:r>
              <a:rPr lang="en-US" sz="2800" b="1" dirty="0" smtClean="0">
                <a:solidFill>
                  <a:srgbClr val="000001"/>
                </a:solidFill>
                <a:latin typeface="Bricolage Grotesque"/>
                <a:ea typeface="Bricolage Grotesque"/>
                <a:cs typeface="Roya" panose="00000400000000000000" pitchFamily="2" charset="-78"/>
                <a:sym typeface="Bricolage Grotesque"/>
              </a:rPr>
              <a:t> MULTI STAGE </a:t>
            </a:r>
            <a:r>
              <a:rPr lang="ar-EG" sz="2800" b="1" dirty="0" smtClean="0">
                <a:solidFill>
                  <a:srgbClr val="000001"/>
                </a:solidFill>
                <a:latin typeface="Bricolage Grotesque"/>
                <a:ea typeface="Bricolage Grotesque"/>
                <a:cs typeface="Roya" panose="00000400000000000000" pitchFamily="2" charset="-78"/>
                <a:sym typeface="Bricolage Grotesque"/>
                <a:rtl/>
              </a:rPr>
              <a:t>تحت استاندارد</a:t>
            </a:r>
            <a:r>
              <a:rPr lang="en-US" sz="2800" b="1" dirty="0" smtClean="0">
                <a:solidFill>
                  <a:srgbClr val="000001"/>
                </a:solidFill>
                <a:latin typeface="Bricolage Grotesque"/>
                <a:ea typeface="Bricolage Grotesque"/>
                <a:cs typeface="Roya" panose="00000400000000000000" pitchFamily="2" charset="-78"/>
                <a:sym typeface="Bricolage Grotesque"/>
              </a:rPr>
              <a:t> API 610</a:t>
            </a:r>
            <a:r>
              <a:rPr lang="ar-EG" sz="2800" b="1" dirty="0" smtClean="0">
                <a:solidFill>
                  <a:srgbClr val="000001"/>
                </a:solidFill>
                <a:latin typeface="Bricolage Grotesque"/>
                <a:ea typeface="Bricolage Grotesque"/>
                <a:cs typeface="Roya" panose="00000400000000000000" pitchFamily="2" charset="-78"/>
                <a:sym typeface="Bricolage Grotesque"/>
                <a:rtl/>
              </a:rPr>
              <a:t>تیپ</a:t>
            </a:r>
            <a:r>
              <a:rPr lang="en-US" sz="2800" b="1" dirty="0" smtClean="0">
                <a:solidFill>
                  <a:srgbClr val="000001"/>
                </a:solidFill>
                <a:latin typeface="Bricolage Grotesque"/>
                <a:ea typeface="Bricolage Grotesque"/>
                <a:cs typeface="Roya" panose="00000400000000000000" pitchFamily="2" charset="-78"/>
                <a:sym typeface="Bricolage Grotesque"/>
              </a:rPr>
              <a:t> BB4 </a:t>
            </a:r>
            <a:r>
              <a:rPr lang="ar-EG" sz="2800" b="1" dirty="0" smtClean="0">
                <a:solidFill>
                  <a:srgbClr val="000001"/>
                </a:solidFill>
                <a:latin typeface="Bricolage Grotesque"/>
                <a:ea typeface="Bricolage Grotesque"/>
                <a:cs typeface="Roya" panose="00000400000000000000" pitchFamily="2" charset="-78"/>
                <a:sym typeface="Bricolage Grotesque"/>
                <a:rtl/>
              </a:rPr>
              <a:t>مارک</a:t>
            </a:r>
            <a:r>
              <a:rPr lang="en-US" sz="2800" b="1" dirty="0" smtClean="0">
                <a:solidFill>
                  <a:srgbClr val="000001"/>
                </a:solidFill>
                <a:latin typeface="Bricolage Grotesque"/>
                <a:ea typeface="Bricolage Grotesque"/>
                <a:cs typeface="Roya" panose="00000400000000000000" pitchFamily="2" charset="-78"/>
                <a:sym typeface="Bricolage Grotesque"/>
              </a:rPr>
              <a:t> HALBERG </a:t>
            </a:r>
            <a:r>
              <a:rPr lang="ar-EG" sz="2800" b="1" dirty="0" smtClean="0">
                <a:solidFill>
                  <a:srgbClr val="000001"/>
                </a:solidFill>
                <a:latin typeface="Bricolage Grotesque"/>
                <a:ea typeface="Bricolage Grotesque"/>
                <a:cs typeface="Roya" panose="00000400000000000000" pitchFamily="2" charset="-78"/>
                <a:sym typeface="Bricolage Grotesque"/>
                <a:rtl/>
              </a:rPr>
              <a:t>مربوط به شرکت جنوب</a:t>
            </a:r>
          </a:p>
          <a:p>
            <a:pPr algn="r">
              <a:lnSpc>
                <a:spcPts val="2264"/>
              </a:lnSpc>
            </a:pPr>
            <a:endParaRPr lang="ar-EG" sz="2264" dirty="0">
              <a:solidFill>
                <a:srgbClr val="000001"/>
              </a:solidFill>
              <a:latin typeface="Bricolage Grotesque"/>
              <a:ea typeface="Bricolage Grotesque"/>
              <a:cs typeface="Bricolage Grotesque"/>
              <a:sym typeface="Bricolage Grotesque"/>
              <a:rtl/>
            </a:endParaRPr>
          </a:p>
        </p:txBody>
      </p:sp>
      <p:sp>
        <p:nvSpPr>
          <p:cNvPr id="20" name="TextBox 20"/>
          <p:cNvSpPr txBox="1"/>
          <p:nvPr/>
        </p:nvSpPr>
        <p:spPr>
          <a:xfrm>
            <a:off x="1199883" y="715870"/>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pic>
        <p:nvPicPr>
          <p:cNvPr id="22" name="Picture 21"/>
          <p:cNvPicPr>
            <a:picLocks noChangeAspect="1"/>
          </p:cNvPicPr>
          <p:nvPr/>
        </p:nvPicPr>
        <p:blipFill>
          <a:blip r:embed="rId4"/>
          <a:stretch>
            <a:fillRect/>
          </a:stretch>
        </p:blipFill>
        <p:spPr>
          <a:xfrm>
            <a:off x="216120" y="2851444"/>
            <a:ext cx="3232721" cy="3975451"/>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28502" y="6234295"/>
            <a:ext cx="3921648" cy="3165972"/>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a:off x="-1022350" y="-1054100"/>
            <a:ext cx="9720200" cy="13690423"/>
          </a:xfrm>
          <a:custGeom>
            <a:avLst/>
            <a:gdLst/>
            <a:ahLst/>
            <a:cxnLst/>
            <a:rect l="l" t="t" r="r" b="b"/>
            <a:pathLst>
              <a:path w="9720200" h="13690423">
                <a:moveTo>
                  <a:pt x="9720200" y="0"/>
                </a:moveTo>
                <a:lnTo>
                  <a:pt x="0" y="0"/>
                </a:lnTo>
                <a:lnTo>
                  <a:pt x="0" y="13690422"/>
                </a:lnTo>
                <a:lnTo>
                  <a:pt x="9720200" y="13690422"/>
                </a:lnTo>
                <a:lnTo>
                  <a:pt x="9720200" y="0"/>
                </a:lnTo>
                <a:close/>
              </a:path>
            </a:pathLst>
          </a:custGeom>
          <a:blipFill>
            <a:blip r:embed="rId2"/>
            <a:stretch>
              <a:fillRect/>
            </a:stretch>
          </a:blipFill>
        </p:spPr>
      </p:sp>
      <p:grpSp>
        <p:nvGrpSpPr>
          <p:cNvPr id="3" name="Group 3"/>
          <p:cNvGrpSpPr/>
          <p:nvPr/>
        </p:nvGrpSpPr>
        <p:grpSpPr>
          <a:xfrm>
            <a:off x="6391464" y="9523464"/>
            <a:ext cx="412536" cy="412536"/>
            <a:chOff x="0" y="0"/>
            <a:chExt cx="147844" cy="147844"/>
          </a:xfrm>
        </p:grpSpPr>
        <p:sp>
          <p:nvSpPr>
            <p:cNvPr id="4" name="Freeform 4"/>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5" name="TextBox 5"/>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6" name="Group 6"/>
          <p:cNvGrpSpPr/>
          <p:nvPr/>
        </p:nvGrpSpPr>
        <p:grpSpPr>
          <a:xfrm>
            <a:off x="4294813" y="3180938"/>
            <a:ext cx="3276914" cy="2771191"/>
            <a:chOff x="0" y="0"/>
            <a:chExt cx="1174372" cy="843036"/>
          </a:xfrm>
        </p:grpSpPr>
        <p:sp>
          <p:nvSpPr>
            <p:cNvPr id="7" name="Freeform 7"/>
            <p:cNvSpPr/>
            <p:nvPr/>
          </p:nvSpPr>
          <p:spPr>
            <a:xfrm>
              <a:off x="0" y="0"/>
              <a:ext cx="1174372" cy="843036"/>
            </a:xfrm>
            <a:custGeom>
              <a:avLst/>
              <a:gdLst/>
              <a:ahLst/>
              <a:cxnLst/>
              <a:rect l="l" t="t" r="r" b="b"/>
              <a:pathLst>
                <a:path w="1174372" h="843036">
                  <a:moveTo>
                    <a:pt x="0" y="0"/>
                  </a:moveTo>
                  <a:lnTo>
                    <a:pt x="1174372" y="0"/>
                  </a:lnTo>
                  <a:lnTo>
                    <a:pt x="1174372" y="843036"/>
                  </a:lnTo>
                  <a:lnTo>
                    <a:pt x="0" y="843036"/>
                  </a:lnTo>
                  <a:close/>
                </a:path>
              </a:pathLst>
            </a:custGeom>
            <a:solidFill>
              <a:srgbClr val="FFFFFF"/>
            </a:solidFill>
            <a:ln cap="sq">
              <a:noFill/>
              <a:prstDash val="solid"/>
              <a:miter/>
            </a:ln>
          </p:spPr>
        </p:sp>
        <p:sp>
          <p:nvSpPr>
            <p:cNvPr id="8" name="TextBox 8"/>
            <p:cNvSpPr txBox="1"/>
            <p:nvPr/>
          </p:nvSpPr>
          <p:spPr>
            <a:xfrm>
              <a:off x="0" y="-28575"/>
              <a:ext cx="1174372" cy="871611"/>
            </a:xfrm>
            <a:prstGeom prst="rect">
              <a:avLst/>
            </a:prstGeom>
          </p:spPr>
          <p:txBody>
            <a:bodyPr lIns="50800" tIns="50800" rIns="50800" bIns="50800" rtlCol="0" anchor="ctr"/>
            <a:lstStyle/>
            <a:p>
              <a:pPr algn="ctr">
                <a:lnSpc>
                  <a:spcPts val="1960"/>
                </a:lnSpc>
                <a:spcBef>
                  <a:spcPct val="0"/>
                </a:spcBef>
              </a:pPr>
              <a:endParaRPr/>
            </a:p>
          </p:txBody>
        </p:sp>
      </p:grpSp>
      <p:sp>
        <p:nvSpPr>
          <p:cNvPr id="9" name="Freeform 9"/>
          <p:cNvSpPr/>
          <p:nvPr/>
        </p:nvSpPr>
        <p:spPr>
          <a:xfrm>
            <a:off x="312117" y="34437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3"/>
            <a:stretch>
              <a:fillRect/>
            </a:stretch>
          </a:blipFill>
        </p:spPr>
      </p:sp>
      <p:sp>
        <p:nvSpPr>
          <p:cNvPr id="18" name="TextBox 18"/>
          <p:cNvSpPr txBox="1"/>
          <p:nvPr/>
        </p:nvSpPr>
        <p:spPr>
          <a:xfrm>
            <a:off x="631880" y="1588964"/>
            <a:ext cx="5189108" cy="1591974"/>
          </a:xfrm>
          <a:prstGeom prst="rect">
            <a:avLst/>
          </a:prstGeom>
        </p:spPr>
        <p:txBody>
          <a:bodyPr lIns="0" tIns="0" rIns="0" bIns="0" rtlCol="0" anchor="t">
            <a:spAutoFit/>
          </a:bodyPr>
          <a:lstStyle/>
          <a:p>
            <a:pPr algn="ctr"/>
            <a:r>
              <a:rPr lang="ar-EG" sz="3600" b="1" spc="-111" dirty="0">
                <a:solidFill>
                  <a:srgbClr val="000001"/>
                </a:solidFill>
                <a:latin typeface="Bricolage Grotesque Bold"/>
                <a:ea typeface="Bricolage Grotesque Bold"/>
                <a:cs typeface="Roya" panose="00000400000000000000" pitchFamily="2" charset="-78"/>
                <a:sym typeface="Bricolage Grotesque Bold"/>
                <a:rtl/>
              </a:rPr>
              <a:t>برخی از پروژه های تعمیرات و بازسازی</a:t>
            </a:r>
          </a:p>
          <a:p>
            <a:pPr algn="l">
              <a:lnSpc>
                <a:spcPts val="3700"/>
              </a:lnSpc>
            </a:pPr>
            <a:endParaRPr lang="ar-EG" sz="3700" b="1" spc="-111" dirty="0">
              <a:solidFill>
                <a:srgbClr val="000001"/>
              </a:solidFill>
              <a:latin typeface="Bricolage Grotesque Bold"/>
              <a:ea typeface="Bricolage Grotesque Bold"/>
              <a:cs typeface="Bricolage Grotesque Bold"/>
              <a:sym typeface="Bricolage Grotesque Bold"/>
              <a:rtl/>
            </a:endParaRPr>
          </a:p>
        </p:txBody>
      </p:sp>
      <p:sp>
        <p:nvSpPr>
          <p:cNvPr id="19" name="TextBox 19"/>
          <p:cNvSpPr txBox="1"/>
          <p:nvPr/>
        </p:nvSpPr>
        <p:spPr>
          <a:xfrm>
            <a:off x="6404213" y="9660704"/>
            <a:ext cx="387037" cy="157106"/>
          </a:xfrm>
          <a:prstGeom prst="rect">
            <a:avLst/>
          </a:prstGeom>
        </p:spPr>
        <p:txBody>
          <a:bodyPr lIns="0" tIns="0" rIns="0" bIns="0" rtlCol="0" anchor="t">
            <a:spAutoFit/>
          </a:bodyPr>
          <a:lstStyle/>
          <a:p>
            <a:pPr algn="ctr">
              <a:lnSpc>
                <a:spcPts val="1200"/>
              </a:lnSpc>
            </a:pPr>
            <a:r>
              <a:rPr lang="fa-IR" sz="1200" b="1" dirty="0" smtClean="0">
                <a:solidFill>
                  <a:srgbClr val="000001"/>
                </a:solidFill>
                <a:latin typeface="Bricolage Grotesque Bold"/>
                <a:ea typeface="Bricolage Grotesque Bold"/>
                <a:cs typeface="Bricolage Grotesque Bold"/>
                <a:sym typeface="Bricolage Grotesque Bold"/>
              </a:rPr>
              <a:t>12</a:t>
            </a:r>
            <a:endParaRPr lang="en-US" sz="1200" b="1" dirty="0">
              <a:solidFill>
                <a:srgbClr val="000001"/>
              </a:solidFill>
              <a:latin typeface="Bricolage Grotesque Bold"/>
              <a:ea typeface="Bricolage Grotesque Bold"/>
              <a:cs typeface="Bricolage Grotesque Bold"/>
              <a:sym typeface="Bricolage Grotesque Bold"/>
            </a:endParaRPr>
          </a:p>
        </p:txBody>
      </p:sp>
      <p:sp>
        <p:nvSpPr>
          <p:cNvPr id="20" name="TextBox 20"/>
          <p:cNvSpPr txBox="1"/>
          <p:nvPr/>
        </p:nvSpPr>
        <p:spPr>
          <a:xfrm>
            <a:off x="355790" y="10285559"/>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www.essapump.com</a:t>
            </a:r>
          </a:p>
        </p:txBody>
      </p:sp>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650" y="3037960"/>
            <a:ext cx="3664617" cy="3332990"/>
          </a:xfrm>
          <a:prstGeom prst="rect">
            <a:avLst/>
          </a:prstGeom>
        </p:spPr>
      </p:pic>
      <p:sp>
        <p:nvSpPr>
          <p:cNvPr id="21" name="TextBox 21"/>
          <p:cNvSpPr txBox="1"/>
          <p:nvPr/>
        </p:nvSpPr>
        <p:spPr>
          <a:xfrm>
            <a:off x="4637504" y="3374686"/>
            <a:ext cx="2591532" cy="2880276"/>
          </a:xfrm>
          <a:prstGeom prst="rect">
            <a:avLst/>
          </a:prstGeom>
        </p:spPr>
        <p:txBody>
          <a:bodyPr wrap="square" lIns="0" tIns="0" rIns="0" bIns="0" rtlCol="0" anchor="t">
            <a:spAutoFit/>
          </a:bodyPr>
          <a:lstStyle/>
          <a:p>
            <a:pPr algn="ctr" rtl="1"/>
            <a:r>
              <a:rPr lang="en-US" sz="2800" b="1" dirty="0">
                <a:solidFill>
                  <a:srgbClr val="000001"/>
                </a:solidFill>
                <a:latin typeface="Bricolage Grotesque"/>
                <a:ea typeface="Bricolage Grotesque"/>
                <a:cs typeface="Roya" panose="00000400000000000000" pitchFamily="2" charset="-78"/>
                <a:sym typeface="Bricolage Grotesque"/>
              </a:rPr>
              <a:t>•</a:t>
            </a:r>
            <a:r>
              <a:rPr lang="ar-EG" sz="2800" b="1" dirty="0">
                <a:solidFill>
                  <a:srgbClr val="000001"/>
                </a:solidFill>
                <a:latin typeface="Bricolage Grotesque"/>
                <a:ea typeface="Bricolage Grotesque"/>
                <a:cs typeface="Roya" panose="00000400000000000000" pitchFamily="2" charset="-78"/>
                <a:sym typeface="Bricolage Grotesque"/>
                <a:rtl/>
              </a:rPr>
              <a:t>تعمیرات کلی پمپ های دنده ای برای شرکتهای صدر صحت،داروسازی الحاوی،شرکت می ماس وپاکسان</a:t>
            </a:r>
            <a:r>
              <a:rPr lang="en-US" sz="2800" b="1" dirty="0">
                <a:solidFill>
                  <a:srgbClr val="000001"/>
                </a:solidFill>
                <a:latin typeface="Bricolage Grotesque"/>
                <a:ea typeface="Bricolage Grotesque"/>
                <a:cs typeface="Roya" panose="00000400000000000000" pitchFamily="2" charset="-78"/>
                <a:sym typeface="Bricolage Grotesque"/>
              </a:rPr>
              <a:t> </a:t>
            </a:r>
          </a:p>
          <a:p>
            <a:pPr algn="r">
              <a:lnSpc>
                <a:spcPts val="2264"/>
              </a:lnSpc>
            </a:pPr>
            <a:endParaRPr lang="en-US" sz="2264" dirty="0">
              <a:solidFill>
                <a:srgbClr val="000001"/>
              </a:solidFill>
              <a:latin typeface="Bricolage Grotesque"/>
              <a:ea typeface="Bricolage Grotesque"/>
              <a:cs typeface="Bricolage Grotesque"/>
              <a:sym typeface="Bricolage Grotesque"/>
            </a:endParaRPr>
          </a:p>
        </p:txBody>
      </p:sp>
      <p:sp>
        <p:nvSpPr>
          <p:cNvPr id="22" name="TextBox 22"/>
          <p:cNvSpPr txBox="1"/>
          <p:nvPr/>
        </p:nvSpPr>
        <p:spPr>
          <a:xfrm>
            <a:off x="1199883" y="715870"/>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8686" y="6723967"/>
            <a:ext cx="2655609" cy="2509447"/>
          </a:xfrm>
          <a:prstGeom prst="rect">
            <a:avLst/>
          </a:prstGeom>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83863" y="6723967"/>
            <a:ext cx="2372637" cy="2526015"/>
          </a:xfrm>
          <a:prstGeom prst="rect">
            <a:avLst/>
          </a:prstGeom>
        </p:spPr>
      </p:pic>
      <p:pic>
        <p:nvPicPr>
          <p:cNvPr id="24"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564" y="6740535"/>
            <a:ext cx="2495122" cy="2509447"/>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a:off x="-1053218" y="-843690"/>
            <a:ext cx="9720200" cy="13690423"/>
          </a:xfrm>
          <a:custGeom>
            <a:avLst/>
            <a:gdLst/>
            <a:ahLst/>
            <a:cxnLst/>
            <a:rect l="l" t="t" r="r" b="b"/>
            <a:pathLst>
              <a:path w="9720200" h="13690423">
                <a:moveTo>
                  <a:pt x="9720200" y="0"/>
                </a:moveTo>
                <a:lnTo>
                  <a:pt x="0" y="0"/>
                </a:lnTo>
                <a:lnTo>
                  <a:pt x="0" y="13690422"/>
                </a:lnTo>
                <a:lnTo>
                  <a:pt x="9720200" y="13690422"/>
                </a:lnTo>
                <a:lnTo>
                  <a:pt x="9720200" y="0"/>
                </a:lnTo>
                <a:close/>
              </a:path>
            </a:pathLst>
          </a:custGeom>
          <a:blipFill>
            <a:blip r:embed="rId2"/>
            <a:stretch>
              <a:fillRect/>
            </a:stretch>
          </a:blipFill>
        </p:spPr>
      </p:sp>
      <p:grpSp>
        <p:nvGrpSpPr>
          <p:cNvPr id="3" name="Group 3"/>
          <p:cNvGrpSpPr/>
          <p:nvPr/>
        </p:nvGrpSpPr>
        <p:grpSpPr>
          <a:xfrm>
            <a:off x="6791251" y="9974623"/>
            <a:ext cx="412536" cy="412536"/>
            <a:chOff x="0" y="0"/>
            <a:chExt cx="147844" cy="147844"/>
          </a:xfrm>
        </p:grpSpPr>
        <p:sp>
          <p:nvSpPr>
            <p:cNvPr id="4" name="Freeform 4"/>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5" name="TextBox 5"/>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6" name="Group 6"/>
          <p:cNvGrpSpPr/>
          <p:nvPr/>
        </p:nvGrpSpPr>
        <p:grpSpPr>
          <a:xfrm>
            <a:off x="4016528" y="2960437"/>
            <a:ext cx="3245974" cy="3200400"/>
            <a:chOff x="0" y="0"/>
            <a:chExt cx="1163284" cy="714535"/>
          </a:xfrm>
        </p:grpSpPr>
        <p:sp>
          <p:nvSpPr>
            <p:cNvPr id="7" name="Freeform 7"/>
            <p:cNvSpPr/>
            <p:nvPr/>
          </p:nvSpPr>
          <p:spPr>
            <a:xfrm>
              <a:off x="0" y="0"/>
              <a:ext cx="1163284" cy="714535"/>
            </a:xfrm>
            <a:custGeom>
              <a:avLst/>
              <a:gdLst/>
              <a:ahLst/>
              <a:cxnLst/>
              <a:rect l="l" t="t" r="r" b="b"/>
              <a:pathLst>
                <a:path w="1163284" h="714535">
                  <a:moveTo>
                    <a:pt x="0" y="0"/>
                  </a:moveTo>
                  <a:lnTo>
                    <a:pt x="1163284" y="0"/>
                  </a:lnTo>
                  <a:lnTo>
                    <a:pt x="1163284" y="714535"/>
                  </a:lnTo>
                  <a:lnTo>
                    <a:pt x="0" y="714535"/>
                  </a:lnTo>
                  <a:close/>
                </a:path>
              </a:pathLst>
            </a:custGeom>
            <a:solidFill>
              <a:srgbClr val="FFFFFF"/>
            </a:solidFill>
            <a:ln cap="sq">
              <a:noFill/>
              <a:prstDash val="solid"/>
              <a:miter/>
            </a:ln>
          </p:spPr>
        </p:sp>
        <p:sp>
          <p:nvSpPr>
            <p:cNvPr id="8" name="TextBox 8"/>
            <p:cNvSpPr txBox="1"/>
            <p:nvPr/>
          </p:nvSpPr>
          <p:spPr>
            <a:xfrm>
              <a:off x="0" y="-28575"/>
              <a:ext cx="1163284" cy="743110"/>
            </a:xfrm>
            <a:prstGeom prst="rect">
              <a:avLst/>
            </a:prstGeom>
          </p:spPr>
          <p:txBody>
            <a:bodyPr lIns="50800" tIns="50800" rIns="50800" bIns="50800" rtlCol="0" anchor="ctr"/>
            <a:lstStyle/>
            <a:p>
              <a:pPr algn="ctr">
                <a:lnSpc>
                  <a:spcPts val="1960"/>
                </a:lnSpc>
                <a:spcBef>
                  <a:spcPct val="0"/>
                </a:spcBef>
              </a:pPr>
              <a:endParaRPr/>
            </a:p>
          </p:txBody>
        </p:sp>
      </p:grpSp>
      <p:sp>
        <p:nvSpPr>
          <p:cNvPr id="9" name="Freeform 9"/>
          <p:cNvSpPr/>
          <p:nvPr/>
        </p:nvSpPr>
        <p:spPr>
          <a:xfrm>
            <a:off x="312117" y="34437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3"/>
            <a:stretch>
              <a:fillRect/>
            </a:stretch>
          </a:blipFill>
        </p:spPr>
      </p:sp>
      <p:grpSp>
        <p:nvGrpSpPr>
          <p:cNvPr id="10" name="Group 10"/>
          <p:cNvGrpSpPr/>
          <p:nvPr/>
        </p:nvGrpSpPr>
        <p:grpSpPr>
          <a:xfrm>
            <a:off x="281069" y="3558172"/>
            <a:ext cx="3525813" cy="2401421"/>
            <a:chOff x="0" y="0"/>
            <a:chExt cx="1308199" cy="846737"/>
          </a:xfrm>
        </p:grpSpPr>
        <p:sp>
          <p:nvSpPr>
            <p:cNvPr id="11" name="Freeform 11"/>
            <p:cNvSpPr/>
            <p:nvPr/>
          </p:nvSpPr>
          <p:spPr>
            <a:xfrm>
              <a:off x="0" y="0"/>
              <a:ext cx="1308199" cy="846737"/>
            </a:xfrm>
            <a:custGeom>
              <a:avLst/>
              <a:gdLst/>
              <a:ahLst/>
              <a:cxnLst/>
              <a:rect l="l" t="t" r="r" b="b"/>
              <a:pathLst>
                <a:path w="1308199" h="846737">
                  <a:moveTo>
                    <a:pt x="0" y="0"/>
                  </a:moveTo>
                  <a:lnTo>
                    <a:pt x="1308199" y="0"/>
                  </a:lnTo>
                  <a:lnTo>
                    <a:pt x="1308199" y="846737"/>
                  </a:lnTo>
                  <a:lnTo>
                    <a:pt x="0" y="846737"/>
                  </a:lnTo>
                  <a:close/>
                </a:path>
              </a:pathLst>
            </a:custGeom>
            <a:blipFill>
              <a:blip r:embed="rId4"/>
              <a:stretch>
                <a:fillRect l="-13397" r="-13397"/>
              </a:stretch>
            </a:blipFill>
          </p:spPr>
        </p:sp>
      </p:grpSp>
      <p:sp>
        <p:nvSpPr>
          <p:cNvPr id="18" name="TextBox 18"/>
          <p:cNvSpPr txBox="1"/>
          <p:nvPr/>
        </p:nvSpPr>
        <p:spPr>
          <a:xfrm>
            <a:off x="747905" y="1676655"/>
            <a:ext cx="4097145" cy="1437005"/>
          </a:xfrm>
          <a:prstGeom prst="rect">
            <a:avLst/>
          </a:prstGeom>
        </p:spPr>
        <p:txBody>
          <a:bodyPr wrap="square" lIns="0" tIns="0" rIns="0" bIns="0" rtlCol="0" anchor="t">
            <a:spAutoFit/>
          </a:bodyPr>
          <a:lstStyle/>
          <a:p>
            <a:pPr algn="ctr">
              <a:lnSpc>
                <a:spcPts val="3700"/>
              </a:lnSpc>
            </a:pPr>
            <a:r>
              <a:rPr lang="ar-EG" sz="4000" b="1" spc="-111" dirty="0">
                <a:solidFill>
                  <a:srgbClr val="000001"/>
                </a:solidFill>
                <a:latin typeface="Bricolage Grotesque Bold"/>
                <a:ea typeface="Bricolage Grotesque Bold"/>
                <a:cs typeface="Roya" panose="00000400000000000000" pitchFamily="2" charset="-78"/>
                <a:sym typeface="Bricolage Grotesque Bold"/>
                <a:rtl/>
              </a:rPr>
              <a:t>برخی از پروژه های تعمیرات و بازسازی</a:t>
            </a:r>
          </a:p>
          <a:p>
            <a:pPr algn="l">
              <a:lnSpc>
                <a:spcPts val="3700"/>
              </a:lnSpc>
            </a:pPr>
            <a:endParaRPr lang="ar-EG" sz="3700" b="1" spc="-111" dirty="0">
              <a:solidFill>
                <a:srgbClr val="000001"/>
              </a:solidFill>
              <a:latin typeface="Bricolage Grotesque Bold"/>
              <a:ea typeface="Bricolage Grotesque Bold"/>
              <a:cs typeface="Bricolage Grotesque Bold"/>
              <a:sym typeface="Bricolage Grotesque Bold"/>
              <a:rtl/>
            </a:endParaRPr>
          </a:p>
        </p:txBody>
      </p:sp>
      <p:sp>
        <p:nvSpPr>
          <p:cNvPr id="19" name="TextBox 19"/>
          <p:cNvSpPr txBox="1"/>
          <p:nvPr/>
        </p:nvSpPr>
        <p:spPr>
          <a:xfrm>
            <a:off x="6804000" y="10157028"/>
            <a:ext cx="387037" cy="157106"/>
          </a:xfrm>
          <a:prstGeom prst="rect">
            <a:avLst/>
          </a:prstGeom>
        </p:spPr>
        <p:txBody>
          <a:bodyPr lIns="0" tIns="0" rIns="0" bIns="0" rtlCol="0" anchor="t">
            <a:spAutoFit/>
          </a:bodyPr>
          <a:lstStyle/>
          <a:p>
            <a:pPr algn="ctr">
              <a:lnSpc>
                <a:spcPts val="1200"/>
              </a:lnSpc>
            </a:pPr>
            <a:r>
              <a:rPr lang="fa-IR" sz="1200" b="1" dirty="0" smtClean="0">
                <a:solidFill>
                  <a:srgbClr val="000001"/>
                </a:solidFill>
                <a:latin typeface="Bricolage Grotesque Bold"/>
                <a:ea typeface="Bricolage Grotesque Bold"/>
                <a:cs typeface="Bricolage Grotesque Bold"/>
                <a:sym typeface="Bricolage Grotesque Bold"/>
              </a:rPr>
              <a:t>13</a:t>
            </a:r>
            <a:endParaRPr lang="en-US" sz="1200" b="1" dirty="0">
              <a:solidFill>
                <a:srgbClr val="000001"/>
              </a:solidFill>
              <a:latin typeface="Bricolage Grotesque Bold"/>
              <a:ea typeface="Bricolage Grotesque Bold"/>
              <a:cs typeface="Bricolage Grotesque Bold"/>
              <a:sym typeface="Bricolage Grotesque Bold"/>
            </a:endParaRPr>
          </a:p>
        </p:txBody>
      </p:sp>
      <p:sp>
        <p:nvSpPr>
          <p:cNvPr id="20" name="TextBox 20"/>
          <p:cNvSpPr txBox="1"/>
          <p:nvPr/>
        </p:nvSpPr>
        <p:spPr>
          <a:xfrm>
            <a:off x="355790" y="10285559"/>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www.essapump.com</a:t>
            </a:r>
          </a:p>
        </p:txBody>
      </p:sp>
      <p:sp>
        <p:nvSpPr>
          <p:cNvPr id="21" name="TextBox 21"/>
          <p:cNvSpPr txBox="1"/>
          <p:nvPr/>
        </p:nvSpPr>
        <p:spPr>
          <a:xfrm>
            <a:off x="4380691" y="3113660"/>
            <a:ext cx="2616827" cy="3315844"/>
          </a:xfrm>
          <a:prstGeom prst="rect">
            <a:avLst/>
          </a:prstGeom>
        </p:spPr>
        <p:txBody>
          <a:bodyPr wrap="square" lIns="0" tIns="0" rIns="0" bIns="0" rtlCol="0" anchor="t">
            <a:spAutoFit/>
          </a:bodyPr>
          <a:lstStyle/>
          <a:p>
            <a:pPr algn="ctr" rtl="1"/>
            <a:r>
              <a:rPr lang="en-US" sz="2800" b="1" dirty="0">
                <a:solidFill>
                  <a:srgbClr val="000001"/>
                </a:solidFill>
                <a:latin typeface="Bricolage Grotesque"/>
                <a:ea typeface="Bricolage Grotesque"/>
                <a:cs typeface="Roya" panose="00000400000000000000" pitchFamily="2" charset="-78"/>
                <a:sym typeface="Bricolage Grotesque"/>
              </a:rPr>
              <a:t>•</a:t>
            </a:r>
            <a:r>
              <a:rPr lang="ar-EG" sz="2800" b="1" dirty="0">
                <a:solidFill>
                  <a:srgbClr val="000001"/>
                </a:solidFill>
                <a:latin typeface="Bricolage Grotesque"/>
                <a:ea typeface="Bricolage Grotesque"/>
                <a:cs typeface="Roya" panose="00000400000000000000" pitchFamily="2" charset="-78"/>
                <a:sym typeface="Bricolage Grotesque"/>
                <a:rtl/>
              </a:rPr>
              <a:t>تعمیرات کلی (اورهال) پمپ</a:t>
            </a:r>
            <a:r>
              <a:rPr lang="en-US" sz="2800" b="1" dirty="0">
                <a:solidFill>
                  <a:srgbClr val="000001"/>
                </a:solidFill>
                <a:latin typeface="Bricolage Grotesque"/>
                <a:ea typeface="Bricolage Grotesque"/>
                <a:cs typeface="Roya" panose="00000400000000000000" pitchFamily="2" charset="-78"/>
                <a:sym typeface="Bricolage Grotesque"/>
              </a:rPr>
              <a:t> KSB MULTI STAGE‌ </a:t>
            </a:r>
            <a:r>
              <a:rPr lang="ar-EG" sz="2800" b="1" dirty="0">
                <a:solidFill>
                  <a:srgbClr val="000001"/>
                </a:solidFill>
                <a:latin typeface="Bricolage Grotesque"/>
                <a:ea typeface="Bricolage Grotesque"/>
                <a:cs typeface="Roya" panose="00000400000000000000" pitchFamily="2" charset="-78"/>
                <a:sym typeface="Bricolage Grotesque"/>
                <a:rtl/>
              </a:rPr>
              <a:t>مربوط به شرکت کاغذ پارس دبی </a:t>
            </a:r>
            <a:r>
              <a:rPr lang="en-US" sz="2800" b="1" dirty="0">
                <a:solidFill>
                  <a:srgbClr val="000001"/>
                </a:solidFill>
                <a:latin typeface="Bricolage Grotesque"/>
                <a:ea typeface="Bricolage Grotesque"/>
                <a:cs typeface="Roya" panose="00000400000000000000" pitchFamily="2" charset="-78"/>
                <a:sym typeface="Bricolage Grotesque"/>
              </a:rPr>
              <a:t>100</a:t>
            </a:r>
            <a:r>
              <a:rPr lang="ar-EG" sz="2800" b="1" dirty="0">
                <a:solidFill>
                  <a:srgbClr val="000001"/>
                </a:solidFill>
                <a:latin typeface="Bricolage Grotesque"/>
                <a:ea typeface="Bricolage Grotesque"/>
                <a:cs typeface="Roya" panose="00000400000000000000" pitchFamily="2" charset="-78"/>
                <a:sym typeface="Bricolage Grotesque"/>
                <a:rtl/>
              </a:rPr>
              <a:t> متر مکعب هد </a:t>
            </a:r>
            <a:r>
              <a:rPr lang="en-US" sz="2800" b="1" dirty="0">
                <a:solidFill>
                  <a:srgbClr val="000001"/>
                </a:solidFill>
                <a:latin typeface="Bricolage Grotesque"/>
                <a:ea typeface="Bricolage Grotesque"/>
                <a:cs typeface="Roya" panose="00000400000000000000" pitchFamily="2" charset="-78"/>
                <a:sym typeface="Bricolage Grotesque"/>
              </a:rPr>
              <a:t>600</a:t>
            </a:r>
            <a:r>
              <a:rPr lang="ar-EG" sz="2800" b="1" dirty="0">
                <a:solidFill>
                  <a:srgbClr val="000001"/>
                </a:solidFill>
                <a:latin typeface="Bricolage Grotesque"/>
                <a:ea typeface="Bricolage Grotesque"/>
                <a:cs typeface="Roya" panose="00000400000000000000" pitchFamily="2" charset="-78"/>
                <a:sym typeface="Bricolage Grotesque"/>
                <a:rtl/>
              </a:rPr>
              <a:t> متر سیال : آب بویلر</a:t>
            </a:r>
          </a:p>
          <a:p>
            <a:pPr algn="r">
              <a:lnSpc>
                <a:spcPts val="2264"/>
              </a:lnSpc>
            </a:pPr>
            <a:endParaRPr lang="ar-EG" sz="2264" dirty="0">
              <a:solidFill>
                <a:srgbClr val="000001"/>
              </a:solidFill>
              <a:latin typeface="Bricolage Grotesque"/>
              <a:ea typeface="Bricolage Grotesque"/>
              <a:cs typeface="Bricolage Grotesque"/>
              <a:sym typeface="Bricolage Grotesque"/>
              <a:rtl/>
            </a:endParaRPr>
          </a:p>
        </p:txBody>
      </p:sp>
      <p:sp>
        <p:nvSpPr>
          <p:cNvPr id="22" name="TextBox 22"/>
          <p:cNvSpPr txBox="1"/>
          <p:nvPr/>
        </p:nvSpPr>
        <p:spPr>
          <a:xfrm>
            <a:off x="1199883" y="715870"/>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32538" y="6362081"/>
            <a:ext cx="4948686" cy="3520989"/>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a:off x="-546074" y="-741385"/>
            <a:ext cx="9720200" cy="13690423"/>
          </a:xfrm>
          <a:custGeom>
            <a:avLst/>
            <a:gdLst/>
            <a:ahLst/>
            <a:cxnLst/>
            <a:rect l="l" t="t" r="r" b="b"/>
            <a:pathLst>
              <a:path w="9720200" h="13690423">
                <a:moveTo>
                  <a:pt x="9720200" y="0"/>
                </a:moveTo>
                <a:lnTo>
                  <a:pt x="0" y="0"/>
                </a:lnTo>
                <a:lnTo>
                  <a:pt x="0" y="13690422"/>
                </a:lnTo>
                <a:lnTo>
                  <a:pt x="9720200" y="13690422"/>
                </a:lnTo>
                <a:lnTo>
                  <a:pt x="9720200" y="0"/>
                </a:lnTo>
                <a:close/>
              </a:path>
            </a:pathLst>
          </a:custGeom>
          <a:blipFill>
            <a:blip r:embed="rId2"/>
            <a:stretch>
              <a:fillRect/>
            </a:stretch>
          </a:blipFill>
        </p:spPr>
      </p:sp>
      <p:grpSp>
        <p:nvGrpSpPr>
          <p:cNvPr id="3" name="Group 3"/>
          <p:cNvGrpSpPr/>
          <p:nvPr/>
        </p:nvGrpSpPr>
        <p:grpSpPr>
          <a:xfrm>
            <a:off x="6791251" y="9974623"/>
            <a:ext cx="412536" cy="412536"/>
            <a:chOff x="0" y="0"/>
            <a:chExt cx="147844" cy="147844"/>
          </a:xfrm>
        </p:grpSpPr>
        <p:sp>
          <p:nvSpPr>
            <p:cNvPr id="4" name="Freeform 4"/>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5" name="TextBox 5"/>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6" name="Group 6"/>
          <p:cNvGrpSpPr/>
          <p:nvPr/>
        </p:nvGrpSpPr>
        <p:grpSpPr>
          <a:xfrm>
            <a:off x="4314026" y="3109136"/>
            <a:ext cx="3245974" cy="2585322"/>
            <a:chOff x="0" y="0"/>
            <a:chExt cx="1163284" cy="714535"/>
          </a:xfrm>
        </p:grpSpPr>
        <p:sp>
          <p:nvSpPr>
            <p:cNvPr id="7" name="Freeform 7"/>
            <p:cNvSpPr/>
            <p:nvPr/>
          </p:nvSpPr>
          <p:spPr>
            <a:xfrm>
              <a:off x="0" y="0"/>
              <a:ext cx="1163284" cy="714535"/>
            </a:xfrm>
            <a:custGeom>
              <a:avLst/>
              <a:gdLst/>
              <a:ahLst/>
              <a:cxnLst/>
              <a:rect l="l" t="t" r="r" b="b"/>
              <a:pathLst>
                <a:path w="1163284" h="714535">
                  <a:moveTo>
                    <a:pt x="0" y="0"/>
                  </a:moveTo>
                  <a:lnTo>
                    <a:pt x="1163284" y="0"/>
                  </a:lnTo>
                  <a:lnTo>
                    <a:pt x="1163284" y="714535"/>
                  </a:lnTo>
                  <a:lnTo>
                    <a:pt x="0" y="714535"/>
                  </a:lnTo>
                  <a:close/>
                </a:path>
              </a:pathLst>
            </a:custGeom>
            <a:solidFill>
              <a:srgbClr val="FFFFFF"/>
            </a:solidFill>
            <a:ln cap="sq">
              <a:noFill/>
              <a:prstDash val="solid"/>
              <a:miter/>
            </a:ln>
          </p:spPr>
        </p:sp>
        <p:sp>
          <p:nvSpPr>
            <p:cNvPr id="8" name="TextBox 8"/>
            <p:cNvSpPr txBox="1"/>
            <p:nvPr/>
          </p:nvSpPr>
          <p:spPr>
            <a:xfrm>
              <a:off x="0" y="-28575"/>
              <a:ext cx="1163284" cy="743110"/>
            </a:xfrm>
            <a:prstGeom prst="rect">
              <a:avLst/>
            </a:prstGeom>
          </p:spPr>
          <p:txBody>
            <a:bodyPr lIns="50800" tIns="50800" rIns="50800" bIns="50800" rtlCol="0" anchor="ctr"/>
            <a:lstStyle/>
            <a:p>
              <a:pPr algn="ctr">
                <a:lnSpc>
                  <a:spcPts val="1960"/>
                </a:lnSpc>
                <a:spcBef>
                  <a:spcPct val="0"/>
                </a:spcBef>
              </a:pPr>
              <a:endParaRPr/>
            </a:p>
          </p:txBody>
        </p:sp>
      </p:grpSp>
      <p:sp>
        <p:nvSpPr>
          <p:cNvPr id="9" name="Freeform 9"/>
          <p:cNvSpPr/>
          <p:nvPr/>
        </p:nvSpPr>
        <p:spPr>
          <a:xfrm>
            <a:off x="312117" y="34437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3"/>
            <a:stretch>
              <a:fillRect/>
            </a:stretch>
          </a:blipFill>
        </p:spPr>
      </p:sp>
      <p:sp>
        <p:nvSpPr>
          <p:cNvPr id="14" name="TextBox 14"/>
          <p:cNvSpPr txBox="1"/>
          <p:nvPr/>
        </p:nvSpPr>
        <p:spPr>
          <a:xfrm>
            <a:off x="958850" y="1425009"/>
            <a:ext cx="4609031" cy="1838196"/>
          </a:xfrm>
          <a:prstGeom prst="rect">
            <a:avLst/>
          </a:prstGeom>
        </p:spPr>
        <p:txBody>
          <a:bodyPr wrap="square" lIns="0" tIns="0" rIns="0" bIns="0" rtlCol="0" anchor="t">
            <a:spAutoFit/>
          </a:bodyPr>
          <a:lstStyle/>
          <a:p>
            <a:pPr algn="ctr"/>
            <a:r>
              <a:rPr lang="ar-EG" sz="4400" b="1" spc="-111" dirty="0">
                <a:solidFill>
                  <a:srgbClr val="000001"/>
                </a:solidFill>
                <a:latin typeface="Bricolage Grotesque Bold"/>
                <a:ea typeface="Bricolage Grotesque Bold"/>
                <a:cs typeface="Roya" panose="00000400000000000000" pitchFamily="2" charset="-78"/>
                <a:sym typeface="Bricolage Grotesque Bold"/>
                <a:rtl/>
              </a:rPr>
              <a:t>برخی از پروژه های تعمیرات و بازسازی</a:t>
            </a:r>
          </a:p>
          <a:p>
            <a:pPr algn="l">
              <a:lnSpc>
                <a:spcPts val="3700"/>
              </a:lnSpc>
            </a:pPr>
            <a:endParaRPr lang="ar-EG" sz="3700" b="1" spc="-111" dirty="0">
              <a:solidFill>
                <a:srgbClr val="000001"/>
              </a:solidFill>
              <a:latin typeface="Bricolage Grotesque Bold"/>
              <a:ea typeface="Bricolage Grotesque Bold"/>
              <a:cs typeface="Bricolage Grotesque Bold"/>
              <a:sym typeface="Bricolage Grotesque Bold"/>
              <a:rtl/>
            </a:endParaRPr>
          </a:p>
        </p:txBody>
      </p:sp>
      <p:sp>
        <p:nvSpPr>
          <p:cNvPr id="15" name="TextBox 15"/>
          <p:cNvSpPr txBox="1"/>
          <p:nvPr/>
        </p:nvSpPr>
        <p:spPr>
          <a:xfrm>
            <a:off x="6804000" y="10157028"/>
            <a:ext cx="387037" cy="157106"/>
          </a:xfrm>
          <a:prstGeom prst="rect">
            <a:avLst/>
          </a:prstGeom>
        </p:spPr>
        <p:txBody>
          <a:bodyPr lIns="0" tIns="0" rIns="0" bIns="0" rtlCol="0" anchor="t">
            <a:spAutoFit/>
          </a:bodyPr>
          <a:lstStyle/>
          <a:p>
            <a:pPr algn="ctr">
              <a:lnSpc>
                <a:spcPts val="1200"/>
              </a:lnSpc>
            </a:pPr>
            <a:r>
              <a:rPr lang="fa-IR" sz="1200" b="1" dirty="0" smtClean="0">
                <a:solidFill>
                  <a:srgbClr val="000001"/>
                </a:solidFill>
                <a:latin typeface="Bricolage Grotesque Bold"/>
                <a:ea typeface="Bricolage Grotesque Bold"/>
                <a:cs typeface="Bricolage Grotesque Bold"/>
                <a:sym typeface="Bricolage Grotesque Bold"/>
              </a:rPr>
              <a:t>14</a:t>
            </a:r>
            <a:endParaRPr lang="en-US" sz="1200" b="1" dirty="0">
              <a:solidFill>
                <a:srgbClr val="000001"/>
              </a:solidFill>
              <a:latin typeface="Bricolage Grotesque Bold"/>
              <a:ea typeface="Bricolage Grotesque Bold"/>
              <a:cs typeface="Bricolage Grotesque Bold"/>
              <a:sym typeface="Bricolage Grotesque Bold"/>
            </a:endParaRPr>
          </a:p>
        </p:txBody>
      </p:sp>
      <p:sp>
        <p:nvSpPr>
          <p:cNvPr id="16" name="TextBox 16"/>
          <p:cNvSpPr txBox="1"/>
          <p:nvPr/>
        </p:nvSpPr>
        <p:spPr>
          <a:xfrm>
            <a:off x="355790" y="10285559"/>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www.essapump.com</a:t>
            </a:r>
          </a:p>
        </p:txBody>
      </p:sp>
      <p:sp>
        <p:nvSpPr>
          <p:cNvPr id="17" name="TextBox 17"/>
          <p:cNvSpPr txBox="1"/>
          <p:nvPr/>
        </p:nvSpPr>
        <p:spPr>
          <a:xfrm>
            <a:off x="4465181" y="3263205"/>
            <a:ext cx="2865870" cy="2515625"/>
          </a:xfrm>
          <a:prstGeom prst="rect">
            <a:avLst/>
          </a:prstGeom>
        </p:spPr>
        <p:txBody>
          <a:bodyPr lIns="0" tIns="0" rIns="0" bIns="0" rtlCol="0" anchor="t">
            <a:spAutoFit/>
          </a:bodyPr>
          <a:lstStyle/>
          <a:p>
            <a:pPr algn="ctr" rtl="1"/>
            <a:r>
              <a:rPr lang="en-US" sz="2400" b="1" dirty="0">
                <a:solidFill>
                  <a:srgbClr val="000001"/>
                </a:solidFill>
                <a:latin typeface="Bricolage Grotesque"/>
                <a:ea typeface="Bricolage Grotesque"/>
                <a:cs typeface="Roya" panose="00000400000000000000" pitchFamily="2" charset="-78"/>
                <a:sym typeface="Bricolage Grotesque"/>
              </a:rPr>
              <a:t>•</a:t>
            </a:r>
            <a:r>
              <a:rPr lang="ar-EG" sz="2400" b="1" dirty="0">
                <a:solidFill>
                  <a:srgbClr val="000001"/>
                </a:solidFill>
                <a:latin typeface="Bricolage Grotesque"/>
                <a:ea typeface="Bricolage Grotesque"/>
                <a:cs typeface="Roya" panose="00000400000000000000" pitchFamily="2" charset="-78"/>
                <a:sym typeface="Bricolage Grotesque"/>
                <a:rtl/>
              </a:rPr>
              <a:t>تعمیرات کلی (اورهال) پمپ</a:t>
            </a:r>
            <a:r>
              <a:rPr lang="en-US" sz="2400" b="1" dirty="0">
                <a:solidFill>
                  <a:srgbClr val="000001"/>
                </a:solidFill>
                <a:latin typeface="Bricolage Grotesque"/>
                <a:ea typeface="Bricolage Grotesque"/>
                <a:cs typeface="Roya" panose="00000400000000000000" pitchFamily="2" charset="-78"/>
                <a:sym typeface="Bricolage Grotesque"/>
              </a:rPr>
              <a:t> KSB MULTI STAGE‌ </a:t>
            </a:r>
            <a:r>
              <a:rPr lang="ar-EG" sz="2400" b="1" dirty="0">
                <a:solidFill>
                  <a:srgbClr val="000001"/>
                </a:solidFill>
                <a:latin typeface="Bricolage Grotesque"/>
                <a:ea typeface="Bricolage Grotesque"/>
                <a:cs typeface="Roya" panose="00000400000000000000" pitchFamily="2" charset="-78"/>
                <a:sym typeface="Bricolage Grotesque"/>
                <a:rtl/>
              </a:rPr>
              <a:t>مربوط به شرکت کاغذ پارس دبی </a:t>
            </a:r>
            <a:r>
              <a:rPr lang="en-US" sz="2400" b="1" dirty="0">
                <a:solidFill>
                  <a:srgbClr val="000001"/>
                </a:solidFill>
                <a:latin typeface="Bricolage Grotesque"/>
                <a:ea typeface="Bricolage Grotesque"/>
                <a:cs typeface="Roya" panose="00000400000000000000" pitchFamily="2" charset="-78"/>
                <a:sym typeface="Bricolage Grotesque"/>
              </a:rPr>
              <a:t>100</a:t>
            </a:r>
            <a:r>
              <a:rPr lang="ar-EG" sz="2400" b="1" dirty="0">
                <a:solidFill>
                  <a:srgbClr val="000001"/>
                </a:solidFill>
                <a:latin typeface="Bricolage Grotesque"/>
                <a:ea typeface="Bricolage Grotesque"/>
                <a:cs typeface="Roya" panose="00000400000000000000" pitchFamily="2" charset="-78"/>
                <a:sym typeface="Bricolage Grotesque"/>
                <a:rtl/>
              </a:rPr>
              <a:t> متر مکعب هد </a:t>
            </a:r>
            <a:r>
              <a:rPr lang="en-US" sz="2400" b="1" dirty="0">
                <a:solidFill>
                  <a:srgbClr val="000001"/>
                </a:solidFill>
                <a:latin typeface="Bricolage Grotesque"/>
                <a:ea typeface="Bricolage Grotesque"/>
                <a:cs typeface="Roya" panose="00000400000000000000" pitchFamily="2" charset="-78"/>
                <a:sym typeface="Bricolage Grotesque"/>
              </a:rPr>
              <a:t>600</a:t>
            </a:r>
            <a:r>
              <a:rPr lang="ar-EG" sz="2400" b="1" dirty="0">
                <a:solidFill>
                  <a:srgbClr val="000001"/>
                </a:solidFill>
                <a:latin typeface="Bricolage Grotesque"/>
                <a:ea typeface="Bricolage Grotesque"/>
                <a:cs typeface="Roya" panose="00000400000000000000" pitchFamily="2" charset="-78"/>
                <a:sym typeface="Bricolage Grotesque"/>
                <a:rtl/>
              </a:rPr>
              <a:t> متر سیال : آب بویلر</a:t>
            </a:r>
          </a:p>
          <a:p>
            <a:pPr algn="r">
              <a:lnSpc>
                <a:spcPts val="2264"/>
              </a:lnSpc>
            </a:pPr>
            <a:endParaRPr lang="ar-EG" sz="2264" dirty="0">
              <a:solidFill>
                <a:srgbClr val="000001"/>
              </a:solidFill>
              <a:latin typeface="Bricolage Grotesque"/>
              <a:ea typeface="Bricolage Grotesque"/>
              <a:cs typeface="Bricolage Grotesque"/>
              <a:sym typeface="Bricolage Grotesque"/>
              <a:rtl/>
            </a:endParaRPr>
          </a:p>
        </p:txBody>
      </p:sp>
      <p:sp>
        <p:nvSpPr>
          <p:cNvPr id="18" name="TextBox 18"/>
          <p:cNvSpPr txBox="1"/>
          <p:nvPr/>
        </p:nvSpPr>
        <p:spPr>
          <a:xfrm>
            <a:off x="1199883" y="683610"/>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3131" y="5909818"/>
            <a:ext cx="5964387" cy="3985071"/>
          </a:xfrm>
          <a:prstGeom prst="rect">
            <a:avLst/>
          </a:prstGeom>
        </p:spPr>
      </p:pic>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8051" y="3127579"/>
            <a:ext cx="3487711" cy="2566879"/>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6260644" y="1256369"/>
            <a:ext cx="5231453" cy="7808072"/>
            <a:chOff x="0" y="0"/>
            <a:chExt cx="2991330" cy="4464634"/>
          </a:xfrm>
        </p:grpSpPr>
        <p:sp>
          <p:nvSpPr>
            <p:cNvPr id="3" name="Freeform 3"/>
            <p:cNvSpPr/>
            <p:nvPr/>
          </p:nvSpPr>
          <p:spPr>
            <a:xfrm>
              <a:off x="0" y="0"/>
              <a:ext cx="2991330" cy="4464634"/>
            </a:xfrm>
            <a:custGeom>
              <a:avLst/>
              <a:gdLst/>
              <a:ahLst/>
              <a:cxnLst/>
              <a:rect l="l" t="t" r="r" b="b"/>
              <a:pathLst>
                <a:path w="2991330" h="4464634">
                  <a:moveTo>
                    <a:pt x="0" y="0"/>
                  </a:moveTo>
                  <a:lnTo>
                    <a:pt x="2991330" y="0"/>
                  </a:lnTo>
                  <a:lnTo>
                    <a:pt x="2991330" y="4464634"/>
                  </a:lnTo>
                  <a:lnTo>
                    <a:pt x="0" y="4464634"/>
                  </a:lnTo>
                  <a:close/>
                </a:path>
              </a:pathLst>
            </a:custGeom>
            <a:solidFill>
              <a:srgbClr val="FFFFFF"/>
            </a:solidFill>
          </p:spPr>
        </p:sp>
        <p:sp>
          <p:nvSpPr>
            <p:cNvPr id="4" name="TextBox 4"/>
            <p:cNvSpPr txBox="1"/>
            <p:nvPr/>
          </p:nvSpPr>
          <p:spPr>
            <a:xfrm>
              <a:off x="0" y="-28575"/>
              <a:ext cx="2991330" cy="4493209"/>
            </a:xfrm>
            <a:prstGeom prst="rect">
              <a:avLst/>
            </a:prstGeom>
          </p:spPr>
          <p:txBody>
            <a:bodyPr lIns="50800" tIns="50800" rIns="50800" bIns="50800" rtlCol="0" anchor="ctr"/>
            <a:lstStyle/>
            <a:p>
              <a:pPr algn="ctr">
                <a:lnSpc>
                  <a:spcPts val="1679"/>
                </a:lnSpc>
              </a:pPr>
              <a:endParaRPr/>
            </a:p>
          </p:txBody>
        </p:sp>
      </p:grpSp>
      <p:grpSp>
        <p:nvGrpSpPr>
          <p:cNvPr id="5" name="Group 5"/>
          <p:cNvGrpSpPr/>
          <p:nvPr/>
        </p:nvGrpSpPr>
        <p:grpSpPr>
          <a:xfrm>
            <a:off x="0" y="3373943"/>
            <a:ext cx="7572222" cy="5377829"/>
            <a:chOff x="0" y="0"/>
            <a:chExt cx="9935559" cy="7056282"/>
          </a:xfrm>
        </p:grpSpPr>
        <p:sp>
          <p:nvSpPr>
            <p:cNvPr id="6" name="Freeform 6"/>
            <p:cNvSpPr/>
            <p:nvPr/>
          </p:nvSpPr>
          <p:spPr>
            <a:xfrm>
              <a:off x="0" y="0"/>
              <a:ext cx="9935559" cy="7056282"/>
            </a:xfrm>
            <a:custGeom>
              <a:avLst/>
              <a:gdLst/>
              <a:ahLst/>
              <a:cxnLst/>
              <a:rect l="l" t="t" r="r" b="b"/>
              <a:pathLst>
                <a:path w="9935559" h="7056282">
                  <a:moveTo>
                    <a:pt x="9935559" y="4664279"/>
                  </a:moveTo>
                  <a:lnTo>
                    <a:pt x="0" y="7056282"/>
                  </a:lnTo>
                  <a:lnTo>
                    <a:pt x="0" y="2392003"/>
                  </a:lnTo>
                  <a:lnTo>
                    <a:pt x="9935559" y="0"/>
                  </a:lnTo>
                  <a:close/>
                </a:path>
              </a:pathLst>
            </a:custGeom>
            <a:blipFill>
              <a:blip r:embed="rId2"/>
              <a:stretch>
                <a:fillRect t="-1201" b="-1201"/>
              </a:stretch>
            </a:blipFill>
          </p:spPr>
        </p:sp>
      </p:grpSp>
      <p:sp>
        <p:nvSpPr>
          <p:cNvPr id="15" name="TextBox 15"/>
          <p:cNvSpPr txBox="1"/>
          <p:nvPr/>
        </p:nvSpPr>
        <p:spPr>
          <a:xfrm>
            <a:off x="4224973" y="7408308"/>
            <a:ext cx="1277954" cy="1333250"/>
          </a:xfrm>
          <a:prstGeom prst="rect">
            <a:avLst/>
          </a:prstGeom>
        </p:spPr>
        <p:txBody>
          <a:bodyPr lIns="50800" tIns="50800" rIns="50800" bIns="50800" rtlCol="0" anchor="ctr"/>
          <a:lstStyle/>
          <a:p>
            <a:pPr algn="ctr">
              <a:lnSpc>
                <a:spcPts val="1679"/>
              </a:lnSpc>
            </a:pPr>
            <a:endParaRPr/>
          </a:p>
        </p:txBody>
      </p:sp>
      <p:grpSp>
        <p:nvGrpSpPr>
          <p:cNvPr id="19" name="Group 19"/>
          <p:cNvGrpSpPr/>
          <p:nvPr/>
        </p:nvGrpSpPr>
        <p:grpSpPr>
          <a:xfrm rot="4437389">
            <a:off x="2905564" y="4298134"/>
            <a:ext cx="2905313" cy="11630386"/>
            <a:chOff x="0" y="0"/>
            <a:chExt cx="1041199" cy="4168068"/>
          </a:xfrm>
        </p:grpSpPr>
        <p:sp>
          <p:nvSpPr>
            <p:cNvPr id="20" name="Freeform 20"/>
            <p:cNvSpPr/>
            <p:nvPr/>
          </p:nvSpPr>
          <p:spPr>
            <a:xfrm>
              <a:off x="0" y="0"/>
              <a:ext cx="1041199" cy="4168068"/>
            </a:xfrm>
            <a:custGeom>
              <a:avLst/>
              <a:gdLst/>
              <a:ahLst/>
              <a:cxnLst/>
              <a:rect l="l" t="t" r="r" b="b"/>
              <a:pathLst>
                <a:path w="1041199" h="4168068">
                  <a:moveTo>
                    <a:pt x="0" y="0"/>
                  </a:moveTo>
                  <a:lnTo>
                    <a:pt x="1041199" y="0"/>
                  </a:lnTo>
                  <a:lnTo>
                    <a:pt x="1041199" y="4168068"/>
                  </a:lnTo>
                  <a:lnTo>
                    <a:pt x="0" y="4168068"/>
                  </a:lnTo>
                  <a:close/>
                </a:path>
              </a:pathLst>
            </a:custGeom>
            <a:solidFill>
              <a:srgbClr val="1E439D"/>
            </a:solidFill>
          </p:spPr>
        </p:sp>
        <p:sp>
          <p:nvSpPr>
            <p:cNvPr id="21" name="TextBox 21"/>
            <p:cNvSpPr txBox="1"/>
            <p:nvPr/>
          </p:nvSpPr>
          <p:spPr>
            <a:xfrm>
              <a:off x="0" y="-28575"/>
              <a:ext cx="1041199" cy="4196643"/>
            </a:xfrm>
            <a:prstGeom prst="rect">
              <a:avLst/>
            </a:prstGeom>
          </p:spPr>
          <p:txBody>
            <a:bodyPr lIns="50800" tIns="50800" rIns="50800" bIns="50800" rtlCol="0" anchor="ctr"/>
            <a:lstStyle/>
            <a:p>
              <a:pPr algn="ctr">
                <a:lnSpc>
                  <a:spcPts val="1679"/>
                </a:lnSpc>
              </a:pPr>
              <a:endParaRPr/>
            </a:p>
          </p:txBody>
        </p:sp>
      </p:grpSp>
      <p:grpSp>
        <p:nvGrpSpPr>
          <p:cNvPr id="22" name="Group 22"/>
          <p:cNvGrpSpPr/>
          <p:nvPr/>
        </p:nvGrpSpPr>
        <p:grpSpPr>
          <a:xfrm rot="4436655">
            <a:off x="3200534" y="2466332"/>
            <a:ext cx="1036390" cy="11630386"/>
            <a:chOff x="0" y="0"/>
            <a:chExt cx="104201" cy="4168068"/>
          </a:xfrm>
        </p:grpSpPr>
        <p:sp>
          <p:nvSpPr>
            <p:cNvPr id="23" name="Freeform 23"/>
            <p:cNvSpPr/>
            <p:nvPr/>
          </p:nvSpPr>
          <p:spPr>
            <a:xfrm>
              <a:off x="0" y="0"/>
              <a:ext cx="104201" cy="4168068"/>
            </a:xfrm>
            <a:custGeom>
              <a:avLst/>
              <a:gdLst/>
              <a:ahLst/>
              <a:cxnLst/>
              <a:rect l="l" t="t" r="r" b="b"/>
              <a:pathLst>
                <a:path w="104201" h="4168068">
                  <a:moveTo>
                    <a:pt x="0" y="0"/>
                  </a:moveTo>
                  <a:lnTo>
                    <a:pt x="104201" y="0"/>
                  </a:lnTo>
                  <a:lnTo>
                    <a:pt x="104201" y="4168068"/>
                  </a:lnTo>
                  <a:lnTo>
                    <a:pt x="0" y="4168068"/>
                  </a:lnTo>
                  <a:close/>
                </a:path>
              </a:pathLst>
            </a:custGeom>
            <a:solidFill>
              <a:srgbClr val="B1D5E6"/>
            </a:solidFill>
          </p:spPr>
        </p:sp>
        <p:sp>
          <p:nvSpPr>
            <p:cNvPr id="24" name="TextBox 24"/>
            <p:cNvSpPr txBox="1"/>
            <p:nvPr/>
          </p:nvSpPr>
          <p:spPr>
            <a:xfrm>
              <a:off x="0" y="-28575"/>
              <a:ext cx="104201" cy="4196643"/>
            </a:xfrm>
            <a:prstGeom prst="rect">
              <a:avLst/>
            </a:prstGeom>
          </p:spPr>
          <p:txBody>
            <a:bodyPr lIns="50800" tIns="50800" rIns="50800" bIns="50800" rtlCol="0" anchor="ctr"/>
            <a:lstStyle/>
            <a:p>
              <a:pPr algn="ctr">
                <a:lnSpc>
                  <a:spcPts val="1679"/>
                </a:lnSpc>
              </a:pPr>
              <a:endParaRPr/>
            </a:p>
          </p:txBody>
        </p:sp>
      </p:grpSp>
      <p:sp>
        <p:nvSpPr>
          <p:cNvPr id="27" name="TextBox 27"/>
          <p:cNvSpPr txBox="1"/>
          <p:nvPr/>
        </p:nvSpPr>
        <p:spPr>
          <a:xfrm>
            <a:off x="3545785" y="948744"/>
            <a:ext cx="2981632" cy="2564163"/>
          </a:xfrm>
          <a:prstGeom prst="rect">
            <a:avLst/>
          </a:prstGeom>
        </p:spPr>
        <p:txBody>
          <a:bodyPr wrap="square" lIns="0" tIns="0" rIns="0" bIns="0" rtlCol="0" anchor="t">
            <a:spAutoFit/>
          </a:bodyPr>
          <a:lstStyle/>
          <a:p>
            <a:pPr algn="r" rtl="1">
              <a:lnSpc>
                <a:spcPts val="4863"/>
              </a:lnSpc>
            </a:pPr>
            <a:r>
              <a:rPr lang="ar-EG" sz="5400" b="1" smtClean="0">
                <a:solidFill>
                  <a:srgbClr val="1E439D"/>
                </a:solidFill>
                <a:latin typeface="DM Sans Bold"/>
                <a:ea typeface="DM Sans Bold"/>
                <a:cs typeface="Roya" panose="00000400000000000000" pitchFamily="2" charset="-78"/>
                <a:sym typeface="DM Sans Bold"/>
                <a:rtl/>
              </a:rPr>
              <a:t>نمونه خدمات مهندسی معکوس </a:t>
            </a:r>
            <a:endParaRPr lang="ar-EG" sz="5400" b="1" dirty="0">
              <a:solidFill>
                <a:srgbClr val="1E439D"/>
              </a:solidFill>
              <a:latin typeface="DM Sans Bold"/>
              <a:ea typeface="DM Sans Bold"/>
              <a:cs typeface="Roya" panose="00000400000000000000" pitchFamily="2" charset="-78"/>
              <a:sym typeface="DM Sans Bold"/>
              <a:rtl/>
            </a:endParaRPr>
          </a:p>
        </p:txBody>
      </p:sp>
      <p:grpSp>
        <p:nvGrpSpPr>
          <p:cNvPr id="28" name="Group 28"/>
          <p:cNvGrpSpPr/>
          <p:nvPr/>
        </p:nvGrpSpPr>
        <p:grpSpPr>
          <a:xfrm rot="4437389">
            <a:off x="129395" y="-6273722"/>
            <a:ext cx="2905313" cy="11630386"/>
            <a:chOff x="0" y="0"/>
            <a:chExt cx="1041199" cy="4168068"/>
          </a:xfrm>
        </p:grpSpPr>
        <p:sp>
          <p:nvSpPr>
            <p:cNvPr id="29" name="Freeform 29"/>
            <p:cNvSpPr/>
            <p:nvPr/>
          </p:nvSpPr>
          <p:spPr>
            <a:xfrm>
              <a:off x="0" y="0"/>
              <a:ext cx="1041199" cy="4168068"/>
            </a:xfrm>
            <a:custGeom>
              <a:avLst/>
              <a:gdLst/>
              <a:ahLst/>
              <a:cxnLst/>
              <a:rect l="l" t="t" r="r" b="b"/>
              <a:pathLst>
                <a:path w="1041199" h="4168068">
                  <a:moveTo>
                    <a:pt x="0" y="0"/>
                  </a:moveTo>
                  <a:lnTo>
                    <a:pt x="1041199" y="0"/>
                  </a:lnTo>
                  <a:lnTo>
                    <a:pt x="1041199" y="4168068"/>
                  </a:lnTo>
                  <a:lnTo>
                    <a:pt x="0" y="4168068"/>
                  </a:lnTo>
                  <a:close/>
                </a:path>
              </a:pathLst>
            </a:custGeom>
            <a:gradFill rotWithShape="1">
              <a:gsLst>
                <a:gs pos="0">
                  <a:srgbClr val="000000">
                    <a:alpha val="100000"/>
                  </a:srgbClr>
                </a:gs>
                <a:gs pos="100000">
                  <a:srgbClr val="3533CD">
                    <a:alpha val="100000"/>
                  </a:srgbClr>
                </a:gs>
              </a:gsLst>
              <a:lin ang="0"/>
            </a:gradFill>
          </p:spPr>
        </p:sp>
        <p:sp>
          <p:nvSpPr>
            <p:cNvPr id="30" name="TextBox 30"/>
            <p:cNvSpPr txBox="1"/>
            <p:nvPr/>
          </p:nvSpPr>
          <p:spPr>
            <a:xfrm>
              <a:off x="0" y="-28575"/>
              <a:ext cx="1041199" cy="4196643"/>
            </a:xfrm>
            <a:prstGeom prst="rect">
              <a:avLst/>
            </a:prstGeom>
          </p:spPr>
          <p:txBody>
            <a:bodyPr lIns="50800" tIns="50800" rIns="50800" bIns="50800" rtlCol="0" anchor="ctr"/>
            <a:lstStyle/>
            <a:p>
              <a:pPr algn="ctr">
                <a:lnSpc>
                  <a:spcPts val="1679"/>
                </a:lnSpc>
              </a:pPr>
              <a:endParaRPr/>
            </a:p>
          </p:txBody>
        </p:sp>
      </p:grpSp>
      <p:sp>
        <p:nvSpPr>
          <p:cNvPr id="31" name="TextBox 31"/>
          <p:cNvSpPr txBox="1"/>
          <p:nvPr/>
        </p:nvSpPr>
        <p:spPr>
          <a:xfrm>
            <a:off x="658961" y="1615624"/>
            <a:ext cx="3648070" cy="2195473"/>
          </a:xfrm>
          <a:prstGeom prst="rect">
            <a:avLst/>
          </a:prstGeom>
        </p:spPr>
        <p:txBody>
          <a:bodyPr wrap="square" lIns="0" tIns="0" rIns="0" bIns="0" rtlCol="0" anchor="t">
            <a:spAutoFit/>
          </a:bodyPr>
          <a:lstStyle/>
          <a:p>
            <a:pPr algn="r" rtl="1"/>
            <a:r>
              <a:rPr lang="ar-EG" dirty="0" smtClean="0">
                <a:solidFill>
                  <a:srgbClr val="000001"/>
                </a:solidFill>
                <a:latin typeface="DM Sans"/>
                <a:ea typeface="DM Sans"/>
                <a:cs typeface="Roya" panose="00000400000000000000" pitchFamily="2" charset="-78"/>
                <a:sym typeface="DM Sans"/>
                <a:rtl/>
              </a:rPr>
              <a:t>طراحی </a:t>
            </a:r>
            <a:r>
              <a:rPr lang="ar-EG" dirty="0">
                <a:solidFill>
                  <a:srgbClr val="000001"/>
                </a:solidFill>
                <a:latin typeface="DM Sans"/>
                <a:ea typeface="DM Sans"/>
                <a:cs typeface="Roya" panose="00000400000000000000" pitchFamily="2" charset="-78"/>
                <a:sym typeface="DM Sans"/>
                <a:rtl/>
              </a:rPr>
              <a:t>و ساخت پمپ سانتریفوژ استنلس استیل با متریال </a:t>
            </a:r>
            <a:r>
              <a:rPr lang="en-US" dirty="0">
                <a:solidFill>
                  <a:srgbClr val="000001"/>
                </a:solidFill>
                <a:latin typeface="DM Sans"/>
                <a:ea typeface="DM Sans"/>
                <a:cs typeface="Roya" panose="00000400000000000000" pitchFamily="2" charset="-78"/>
                <a:sym typeface="DM Sans"/>
              </a:rPr>
              <a:t>1.4408</a:t>
            </a:r>
            <a:r>
              <a:rPr lang="ar-EG" dirty="0">
                <a:solidFill>
                  <a:srgbClr val="000001"/>
                </a:solidFill>
                <a:latin typeface="DM Sans"/>
                <a:ea typeface="DM Sans"/>
                <a:cs typeface="Roya" panose="00000400000000000000" pitchFamily="2" charset="-78"/>
                <a:sym typeface="DM Sans"/>
                <a:rtl/>
              </a:rPr>
              <a:t> به روش مهندسی معکوس از روی نمونه پمپ</a:t>
            </a:r>
            <a:r>
              <a:rPr lang="en-US" dirty="0">
                <a:solidFill>
                  <a:srgbClr val="000001"/>
                </a:solidFill>
                <a:latin typeface="DM Sans"/>
                <a:ea typeface="DM Sans"/>
                <a:cs typeface="Roya" panose="00000400000000000000" pitchFamily="2" charset="-78"/>
                <a:sym typeface="DM Sans"/>
              </a:rPr>
              <a:t> KSB </a:t>
            </a:r>
            <a:r>
              <a:rPr lang="ar-EG" dirty="0">
                <a:solidFill>
                  <a:srgbClr val="000001"/>
                </a:solidFill>
                <a:latin typeface="DM Sans"/>
                <a:ea typeface="DM Sans"/>
                <a:cs typeface="Roya" panose="00000400000000000000" pitchFamily="2" charset="-78"/>
                <a:sym typeface="DM Sans"/>
                <a:rtl/>
              </a:rPr>
              <a:t>مدل</a:t>
            </a:r>
            <a:r>
              <a:rPr lang="en-US" dirty="0">
                <a:solidFill>
                  <a:srgbClr val="000001"/>
                </a:solidFill>
                <a:latin typeface="DM Sans"/>
                <a:ea typeface="DM Sans"/>
                <a:cs typeface="Roya" panose="00000400000000000000" pitchFamily="2" charset="-78"/>
                <a:sym typeface="DM Sans"/>
              </a:rPr>
              <a:t> CPK‌ </a:t>
            </a:r>
            <a:r>
              <a:rPr lang="ar-EG" dirty="0">
                <a:solidFill>
                  <a:srgbClr val="000001"/>
                </a:solidFill>
                <a:latin typeface="DM Sans"/>
                <a:ea typeface="DM Sans"/>
                <a:cs typeface="Roya" panose="00000400000000000000" pitchFamily="2" charset="-78"/>
                <a:sym typeface="DM Sans"/>
                <a:rtl/>
              </a:rPr>
              <a:t>در سایزهای </a:t>
            </a:r>
            <a:r>
              <a:rPr lang="en-US" dirty="0">
                <a:solidFill>
                  <a:srgbClr val="000001"/>
                </a:solidFill>
                <a:latin typeface="DM Sans"/>
                <a:ea typeface="DM Sans"/>
                <a:cs typeface="Roya" panose="00000400000000000000" pitchFamily="2" charset="-78"/>
                <a:sym typeface="DM Sans"/>
              </a:rPr>
              <a:t>32</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160</a:t>
            </a:r>
            <a:r>
              <a:rPr lang="ar-EG" dirty="0">
                <a:solidFill>
                  <a:srgbClr val="000001"/>
                </a:solidFill>
                <a:latin typeface="DM Sans"/>
                <a:ea typeface="DM Sans"/>
                <a:cs typeface="Roya" panose="00000400000000000000" pitchFamily="2" charset="-78"/>
                <a:sym typeface="DM Sans"/>
                <a:rtl/>
              </a:rPr>
              <a:t> ، </a:t>
            </a:r>
            <a:r>
              <a:rPr lang="en-US" dirty="0">
                <a:solidFill>
                  <a:srgbClr val="000001"/>
                </a:solidFill>
                <a:latin typeface="DM Sans"/>
                <a:ea typeface="DM Sans"/>
                <a:cs typeface="Roya" panose="00000400000000000000" pitchFamily="2" charset="-78"/>
                <a:sym typeface="DM Sans"/>
              </a:rPr>
              <a:t>32</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20</a:t>
            </a:r>
            <a:r>
              <a:rPr lang="ar-EG" dirty="0">
                <a:solidFill>
                  <a:srgbClr val="000001"/>
                </a:solidFill>
                <a:latin typeface="DM Sans"/>
                <a:ea typeface="DM Sans"/>
                <a:cs typeface="Roya" panose="00000400000000000000" pitchFamily="2" charset="-78"/>
                <a:sym typeface="DM Sans"/>
                <a:rtl/>
              </a:rPr>
              <a:t> ،</a:t>
            </a:r>
            <a:r>
              <a:rPr lang="en-US" dirty="0">
                <a:solidFill>
                  <a:srgbClr val="000001"/>
                </a:solidFill>
                <a:latin typeface="DM Sans"/>
                <a:ea typeface="DM Sans"/>
                <a:cs typeface="Roya" panose="00000400000000000000" pitchFamily="2" charset="-78"/>
                <a:sym typeface="DM Sans"/>
              </a:rPr>
              <a:t>32</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250</a:t>
            </a:r>
            <a:r>
              <a:rPr lang="ar-EG" dirty="0">
                <a:solidFill>
                  <a:srgbClr val="000001"/>
                </a:solidFill>
                <a:latin typeface="DM Sans"/>
                <a:ea typeface="DM Sans"/>
                <a:cs typeface="Roya" panose="00000400000000000000" pitchFamily="2" charset="-78"/>
                <a:sym typeface="DM Sans"/>
                <a:rtl/>
              </a:rPr>
              <a:t>، </a:t>
            </a:r>
            <a:r>
              <a:rPr lang="en-US" dirty="0">
                <a:solidFill>
                  <a:srgbClr val="000001"/>
                </a:solidFill>
                <a:latin typeface="DM Sans"/>
                <a:ea typeface="DM Sans"/>
                <a:cs typeface="Roya" panose="00000400000000000000" pitchFamily="2" charset="-78"/>
                <a:sym typeface="DM Sans"/>
              </a:rPr>
              <a:t>40</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200،40</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160</a:t>
            </a:r>
            <a:r>
              <a:rPr lang="ar-EG" dirty="0">
                <a:solidFill>
                  <a:srgbClr val="000001"/>
                </a:solidFill>
                <a:latin typeface="DM Sans"/>
                <a:ea typeface="DM Sans"/>
                <a:cs typeface="Roya" panose="00000400000000000000" pitchFamily="2" charset="-78"/>
                <a:sym typeface="DM Sans"/>
                <a:rtl/>
              </a:rPr>
              <a:t>- ، </a:t>
            </a:r>
            <a:r>
              <a:rPr lang="en-US" dirty="0">
                <a:solidFill>
                  <a:srgbClr val="000001"/>
                </a:solidFill>
                <a:latin typeface="DM Sans"/>
                <a:ea typeface="DM Sans"/>
                <a:cs typeface="Roya" panose="00000400000000000000" pitchFamily="2" charset="-78"/>
                <a:sym typeface="DM Sans"/>
              </a:rPr>
              <a:t>40</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250،50</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160</a:t>
            </a:r>
            <a:r>
              <a:rPr lang="ar-EG" dirty="0">
                <a:solidFill>
                  <a:srgbClr val="000001"/>
                </a:solidFill>
                <a:latin typeface="DM Sans"/>
                <a:ea typeface="DM Sans"/>
                <a:cs typeface="Roya" panose="00000400000000000000" pitchFamily="2" charset="-78"/>
                <a:sym typeface="DM Sans"/>
                <a:rtl/>
              </a:rPr>
              <a:t>، </a:t>
            </a:r>
            <a:r>
              <a:rPr lang="en-US" dirty="0">
                <a:solidFill>
                  <a:srgbClr val="000001"/>
                </a:solidFill>
                <a:latin typeface="DM Sans"/>
                <a:ea typeface="DM Sans"/>
                <a:cs typeface="Roya" panose="00000400000000000000" pitchFamily="2" charset="-78"/>
                <a:sym typeface="DM Sans"/>
              </a:rPr>
              <a:t>40</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315،50</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200</a:t>
            </a:r>
            <a:r>
              <a:rPr lang="ar-EG" dirty="0">
                <a:solidFill>
                  <a:srgbClr val="000001"/>
                </a:solidFill>
                <a:latin typeface="DM Sans"/>
                <a:ea typeface="DM Sans"/>
                <a:cs typeface="Roya" panose="00000400000000000000" pitchFamily="2" charset="-78"/>
                <a:sym typeface="DM Sans"/>
                <a:rtl/>
              </a:rPr>
              <a:t>، </a:t>
            </a:r>
            <a:r>
              <a:rPr lang="en-US" dirty="0">
                <a:solidFill>
                  <a:srgbClr val="000001"/>
                </a:solidFill>
                <a:latin typeface="DM Sans"/>
                <a:ea typeface="DM Sans"/>
                <a:cs typeface="Roya" panose="00000400000000000000" pitchFamily="2" charset="-78"/>
                <a:sym typeface="DM Sans"/>
              </a:rPr>
              <a:t>50</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250</a:t>
            </a:r>
            <a:r>
              <a:rPr lang="ar-EG" dirty="0">
                <a:solidFill>
                  <a:srgbClr val="000001"/>
                </a:solidFill>
                <a:latin typeface="DM Sans"/>
                <a:ea typeface="DM Sans"/>
                <a:cs typeface="Roya" panose="00000400000000000000" pitchFamily="2" charset="-78"/>
                <a:sym typeface="DM Sans"/>
                <a:rtl/>
              </a:rPr>
              <a:t>، </a:t>
            </a:r>
            <a:r>
              <a:rPr lang="en-US" dirty="0">
                <a:solidFill>
                  <a:srgbClr val="000001"/>
                </a:solidFill>
                <a:latin typeface="DM Sans"/>
                <a:ea typeface="DM Sans"/>
                <a:cs typeface="Roya" panose="00000400000000000000" pitchFamily="2" charset="-78"/>
                <a:sym typeface="DM Sans"/>
              </a:rPr>
              <a:t>65</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200</a:t>
            </a:r>
            <a:r>
              <a:rPr lang="ar-EG" dirty="0">
                <a:solidFill>
                  <a:srgbClr val="000001"/>
                </a:solidFill>
                <a:latin typeface="DM Sans"/>
                <a:ea typeface="DM Sans"/>
                <a:cs typeface="Roya" panose="00000400000000000000" pitchFamily="2" charset="-78"/>
                <a:sym typeface="DM Sans"/>
                <a:rtl/>
              </a:rPr>
              <a:t>، ،</a:t>
            </a:r>
            <a:r>
              <a:rPr lang="en-US" dirty="0">
                <a:solidFill>
                  <a:srgbClr val="000001"/>
                </a:solidFill>
                <a:latin typeface="DM Sans"/>
                <a:ea typeface="DM Sans"/>
                <a:cs typeface="Roya" panose="00000400000000000000" pitchFamily="2" charset="-78"/>
                <a:sym typeface="DM Sans"/>
              </a:rPr>
              <a:t>65</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315</a:t>
            </a:r>
            <a:r>
              <a:rPr lang="ar-EG" dirty="0">
                <a:solidFill>
                  <a:srgbClr val="000001"/>
                </a:solidFill>
                <a:latin typeface="DM Sans"/>
                <a:ea typeface="DM Sans"/>
                <a:cs typeface="Roya" panose="00000400000000000000" pitchFamily="2" charset="-78"/>
                <a:sym typeface="DM Sans"/>
                <a:rtl/>
              </a:rPr>
              <a:t>، </a:t>
            </a:r>
            <a:r>
              <a:rPr lang="en-US" dirty="0">
                <a:solidFill>
                  <a:srgbClr val="000001"/>
                </a:solidFill>
                <a:latin typeface="DM Sans"/>
                <a:ea typeface="DM Sans"/>
                <a:cs typeface="Roya" panose="00000400000000000000" pitchFamily="2" charset="-78"/>
                <a:sym typeface="DM Sans"/>
              </a:rPr>
              <a:t>80</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200</a:t>
            </a:r>
            <a:r>
              <a:rPr lang="ar-EG" dirty="0">
                <a:solidFill>
                  <a:srgbClr val="000001"/>
                </a:solidFill>
                <a:latin typeface="DM Sans"/>
                <a:ea typeface="DM Sans"/>
                <a:cs typeface="Roya" panose="00000400000000000000" pitchFamily="2" charset="-78"/>
                <a:sym typeface="DM Sans"/>
                <a:rtl/>
              </a:rPr>
              <a:t> و</a:t>
            </a:r>
            <a:r>
              <a:rPr lang="en-US" dirty="0">
                <a:solidFill>
                  <a:srgbClr val="000001"/>
                </a:solidFill>
                <a:latin typeface="DM Sans"/>
                <a:ea typeface="DM Sans"/>
                <a:cs typeface="Roya" panose="00000400000000000000" pitchFamily="2" charset="-78"/>
                <a:sym typeface="DM Sans"/>
              </a:rPr>
              <a:t>80</a:t>
            </a:r>
            <a:r>
              <a:rPr lang="ar-EG" dirty="0">
                <a:solidFill>
                  <a:srgbClr val="000001"/>
                </a:solidFill>
                <a:latin typeface="DM Sans"/>
                <a:ea typeface="DM Sans"/>
                <a:cs typeface="Roya" panose="00000400000000000000" pitchFamily="2" charset="-78"/>
                <a:sym typeface="DM Sans"/>
                <a:rtl/>
              </a:rPr>
              <a:t>-</a:t>
            </a:r>
            <a:r>
              <a:rPr lang="en-US" dirty="0">
                <a:solidFill>
                  <a:srgbClr val="000001"/>
                </a:solidFill>
                <a:latin typeface="DM Sans"/>
                <a:ea typeface="DM Sans"/>
                <a:cs typeface="Roya" panose="00000400000000000000" pitchFamily="2" charset="-78"/>
                <a:sym typeface="DM Sans"/>
              </a:rPr>
              <a:t>315</a:t>
            </a:r>
            <a:r>
              <a:rPr lang="ar-EG" dirty="0">
                <a:solidFill>
                  <a:srgbClr val="000001"/>
                </a:solidFill>
                <a:latin typeface="DM Sans"/>
                <a:ea typeface="DM Sans"/>
                <a:cs typeface="Roya" panose="00000400000000000000" pitchFamily="2" charset="-78"/>
                <a:sym typeface="DM Sans"/>
                <a:rtl/>
              </a:rPr>
              <a:t> سایز های دیگر</a:t>
            </a:r>
            <a:r>
              <a:rPr lang="en-US" dirty="0">
                <a:solidFill>
                  <a:srgbClr val="000001"/>
                </a:solidFill>
                <a:latin typeface="DM Sans"/>
                <a:ea typeface="DM Sans"/>
                <a:cs typeface="Roya" panose="00000400000000000000" pitchFamily="2" charset="-78"/>
                <a:sym typeface="DM Sans"/>
              </a:rPr>
              <a:t> </a:t>
            </a:r>
          </a:p>
          <a:p>
            <a:pPr marL="0" lvl="0" indent="0" algn="r">
              <a:lnSpc>
                <a:spcPts val="1959"/>
              </a:lnSpc>
              <a:spcBef>
                <a:spcPct val="0"/>
              </a:spcBef>
            </a:pPr>
            <a:endParaRPr lang="en-US" sz="1399" dirty="0">
              <a:solidFill>
                <a:srgbClr val="000001"/>
              </a:solidFill>
              <a:latin typeface="DM Sans"/>
              <a:ea typeface="DM Sans"/>
              <a:cs typeface="DM Sans"/>
              <a:sym typeface="DM Sans"/>
            </a:endParaRPr>
          </a:p>
        </p:txBody>
      </p:sp>
      <p:grpSp>
        <p:nvGrpSpPr>
          <p:cNvPr id="37" name="Group 3"/>
          <p:cNvGrpSpPr/>
          <p:nvPr/>
        </p:nvGrpSpPr>
        <p:grpSpPr>
          <a:xfrm>
            <a:off x="6791251" y="9974623"/>
            <a:ext cx="412536" cy="412536"/>
            <a:chOff x="0" y="0"/>
            <a:chExt cx="147844" cy="147844"/>
          </a:xfrm>
        </p:grpSpPr>
        <p:sp>
          <p:nvSpPr>
            <p:cNvPr id="38" name="Freeform 4"/>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39" name="TextBox 5"/>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sp>
        <p:nvSpPr>
          <p:cNvPr id="40" name="TextBox 15"/>
          <p:cNvSpPr txBox="1"/>
          <p:nvPr/>
        </p:nvSpPr>
        <p:spPr>
          <a:xfrm>
            <a:off x="6808269" y="10113327"/>
            <a:ext cx="387037" cy="157106"/>
          </a:xfrm>
          <a:prstGeom prst="rect">
            <a:avLst/>
          </a:prstGeom>
        </p:spPr>
        <p:txBody>
          <a:bodyPr lIns="0" tIns="0" rIns="0" bIns="0" rtlCol="0" anchor="t">
            <a:spAutoFit/>
          </a:bodyPr>
          <a:lstStyle/>
          <a:p>
            <a:pPr algn="ctr">
              <a:lnSpc>
                <a:spcPts val="1200"/>
              </a:lnSpc>
            </a:pPr>
            <a:r>
              <a:rPr lang="fa-IR" sz="1200" b="1" dirty="0" smtClean="0">
                <a:solidFill>
                  <a:srgbClr val="000001"/>
                </a:solidFill>
                <a:latin typeface="Bricolage Grotesque Bold"/>
                <a:ea typeface="Bricolage Grotesque Bold"/>
                <a:cs typeface="Bricolage Grotesque Bold"/>
                <a:sym typeface="Bricolage Grotesque Bold"/>
              </a:rPr>
              <a:t>15</a:t>
            </a:r>
            <a:endParaRPr lang="en-US" sz="1200" b="1" dirty="0">
              <a:solidFill>
                <a:srgbClr val="000001"/>
              </a:solidFill>
              <a:latin typeface="Bricolage Grotesque Bold"/>
              <a:ea typeface="Bricolage Grotesque Bold"/>
              <a:cs typeface="Bricolage Grotesque Bold"/>
              <a:sym typeface="Bricolage Grotesque Bold"/>
            </a:endParaRPr>
          </a:p>
        </p:txBody>
      </p:sp>
      <p:grpSp>
        <p:nvGrpSpPr>
          <p:cNvPr id="41" name="Group 22"/>
          <p:cNvGrpSpPr/>
          <p:nvPr/>
        </p:nvGrpSpPr>
        <p:grpSpPr>
          <a:xfrm rot="4436655">
            <a:off x="2784440" y="-1265594"/>
            <a:ext cx="290758" cy="11630386"/>
            <a:chOff x="0" y="0"/>
            <a:chExt cx="104201" cy="4168068"/>
          </a:xfrm>
        </p:grpSpPr>
        <p:sp>
          <p:nvSpPr>
            <p:cNvPr id="42" name="Freeform 23"/>
            <p:cNvSpPr/>
            <p:nvPr/>
          </p:nvSpPr>
          <p:spPr>
            <a:xfrm>
              <a:off x="0" y="0"/>
              <a:ext cx="104201" cy="4168068"/>
            </a:xfrm>
            <a:custGeom>
              <a:avLst/>
              <a:gdLst/>
              <a:ahLst/>
              <a:cxnLst/>
              <a:rect l="l" t="t" r="r" b="b"/>
              <a:pathLst>
                <a:path w="104201" h="4168068">
                  <a:moveTo>
                    <a:pt x="0" y="0"/>
                  </a:moveTo>
                  <a:lnTo>
                    <a:pt x="104201" y="0"/>
                  </a:lnTo>
                  <a:lnTo>
                    <a:pt x="104201" y="4168068"/>
                  </a:lnTo>
                  <a:lnTo>
                    <a:pt x="0" y="4168068"/>
                  </a:lnTo>
                  <a:close/>
                </a:path>
              </a:pathLst>
            </a:custGeom>
            <a:solidFill>
              <a:srgbClr val="B1D5E6"/>
            </a:solidFill>
          </p:spPr>
        </p:sp>
        <p:sp>
          <p:nvSpPr>
            <p:cNvPr id="43" name="TextBox 24"/>
            <p:cNvSpPr txBox="1"/>
            <p:nvPr/>
          </p:nvSpPr>
          <p:spPr>
            <a:xfrm>
              <a:off x="0" y="-28575"/>
              <a:ext cx="104201" cy="4196643"/>
            </a:xfrm>
            <a:prstGeom prst="rect">
              <a:avLst/>
            </a:prstGeom>
          </p:spPr>
          <p:txBody>
            <a:bodyPr lIns="50800" tIns="50800" rIns="50800" bIns="50800" rtlCol="0" anchor="ctr"/>
            <a:lstStyle/>
            <a:p>
              <a:pPr algn="ctr">
                <a:lnSpc>
                  <a:spcPts val="1679"/>
                </a:lnSpc>
              </a:pPr>
              <a:endParaR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58223" y="3931908"/>
            <a:ext cx="6041024" cy="0"/>
          </a:xfrm>
          <a:prstGeom prst="line">
            <a:avLst/>
          </a:prstGeom>
          <a:ln w="9525" cap="rnd">
            <a:solidFill>
              <a:srgbClr val="000001">
                <a:alpha val="24706"/>
              </a:srgbClr>
            </a:solidFill>
            <a:prstDash val="solid"/>
            <a:headEnd type="none" w="sm" len="sm"/>
            <a:tailEnd type="none" w="sm" len="sm"/>
          </a:ln>
        </p:spPr>
      </p:sp>
      <p:sp>
        <p:nvSpPr>
          <p:cNvPr id="9" name="TextBox 9"/>
          <p:cNvSpPr txBox="1"/>
          <p:nvPr/>
        </p:nvSpPr>
        <p:spPr>
          <a:xfrm>
            <a:off x="221713" y="1732826"/>
            <a:ext cx="7565092" cy="420115"/>
          </a:xfrm>
          <a:prstGeom prst="rect">
            <a:avLst/>
          </a:prstGeom>
        </p:spPr>
        <p:txBody>
          <a:bodyPr lIns="0" tIns="0" rIns="0" bIns="0" rtlCol="0" anchor="t">
            <a:spAutoFit/>
          </a:bodyPr>
          <a:lstStyle/>
          <a:p>
            <a:pPr algn="ctr">
              <a:lnSpc>
                <a:spcPts val="3213"/>
              </a:lnSpc>
            </a:pPr>
            <a:r>
              <a:rPr lang="ar-EG" sz="2921" b="1" dirty="0">
                <a:solidFill>
                  <a:srgbClr val="1E439D"/>
                </a:solidFill>
                <a:latin typeface="DM Sans Bold"/>
                <a:ea typeface="DM Sans Bold"/>
                <a:cs typeface="Roya" panose="00000400000000000000" pitchFamily="2" charset="-78"/>
                <a:sym typeface="DM Sans Bold"/>
                <a:rtl/>
              </a:rPr>
              <a:t>نمونه خدمات مهندسی معکوس</a:t>
            </a:r>
            <a:r>
              <a:rPr lang="en-US" sz="2921" b="1" dirty="0">
                <a:solidFill>
                  <a:srgbClr val="1E439D"/>
                </a:solidFill>
                <a:latin typeface="DM Sans Bold"/>
                <a:ea typeface="DM Sans Bold"/>
                <a:cs typeface="Roya" panose="00000400000000000000" pitchFamily="2" charset="-78"/>
                <a:sym typeface="DM Sans Bold"/>
              </a:rPr>
              <a:t> </a:t>
            </a:r>
          </a:p>
        </p:txBody>
      </p:sp>
      <p:sp>
        <p:nvSpPr>
          <p:cNvPr id="10" name="TextBox 10"/>
          <p:cNvSpPr txBox="1"/>
          <p:nvPr/>
        </p:nvSpPr>
        <p:spPr>
          <a:xfrm>
            <a:off x="762976" y="2547424"/>
            <a:ext cx="6231518" cy="1021755"/>
          </a:xfrm>
          <a:prstGeom prst="rect">
            <a:avLst/>
          </a:prstGeom>
        </p:spPr>
        <p:txBody>
          <a:bodyPr lIns="0" tIns="0" rIns="0" bIns="0" rtlCol="0" anchor="t">
            <a:spAutoFit/>
          </a:bodyPr>
          <a:lstStyle/>
          <a:p>
            <a:pPr algn="ctr" rtl="1">
              <a:lnSpc>
                <a:spcPts val="2657"/>
              </a:lnSpc>
            </a:pPr>
            <a:r>
              <a:rPr lang="en-US" sz="1898" dirty="0">
                <a:solidFill>
                  <a:srgbClr val="000001"/>
                </a:solidFill>
                <a:latin typeface="DM Sans"/>
                <a:ea typeface="DM Sans"/>
                <a:cs typeface="Roya" panose="00000400000000000000" pitchFamily="2" charset="-78"/>
                <a:sym typeface="DM Sans"/>
              </a:rPr>
              <a:t>•</a:t>
            </a:r>
            <a:r>
              <a:rPr lang="ar-EG" sz="1898" dirty="0">
                <a:solidFill>
                  <a:srgbClr val="000001"/>
                </a:solidFill>
                <a:latin typeface="DM Sans"/>
                <a:ea typeface="DM Sans"/>
                <a:cs typeface="Roya" panose="00000400000000000000" pitchFamily="2" charset="-78"/>
                <a:sym typeface="DM Sans"/>
                <a:rtl/>
              </a:rPr>
              <a:t>طراحی و ساخت یکدستگاه پمپ لجن کش سایز </a:t>
            </a:r>
            <a:r>
              <a:rPr lang="en-US" sz="1898" dirty="0">
                <a:solidFill>
                  <a:srgbClr val="000001"/>
                </a:solidFill>
                <a:latin typeface="DM Sans"/>
                <a:ea typeface="DM Sans"/>
                <a:cs typeface="Roya" panose="00000400000000000000" pitchFamily="2" charset="-78"/>
                <a:sym typeface="DM Sans"/>
              </a:rPr>
              <a:t>26</a:t>
            </a:r>
            <a:r>
              <a:rPr lang="ar-EG" sz="1898" dirty="0">
                <a:solidFill>
                  <a:srgbClr val="000001"/>
                </a:solidFill>
                <a:latin typeface="DM Sans"/>
                <a:ea typeface="DM Sans"/>
                <a:cs typeface="Roya" panose="00000400000000000000" pitchFamily="2" charset="-78"/>
                <a:sym typeface="DM Sans"/>
                <a:rtl/>
              </a:rPr>
              <a:t> اینچ عمودی با ورن حدود </a:t>
            </a:r>
            <a:r>
              <a:rPr lang="en-US" sz="1898" dirty="0">
                <a:solidFill>
                  <a:srgbClr val="000001"/>
                </a:solidFill>
                <a:latin typeface="DM Sans"/>
                <a:ea typeface="DM Sans"/>
                <a:cs typeface="Roya" panose="00000400000000000000" pitchFamily="2" charset="-78"/>
                <a:sym typeface="DM Sans"/>
              </a:rPr>
              <a:t>5</a:t>
            </a:r>
            <a:r>
              <a:rPr lang="ar-EG" sz="1898" dirty="0">
                <a:solidFill>
                  <a:srgbClr val="000001"/>
                </a:solidFill>
                <a:latin typeface="DM Sans"/>
                <a:ea typeface="DM Sans"/>
                <a:cs typeface="Roya" panose="00000400000000000000" pitchFamily="2" charset="-78"/>
                <a:sym typeface="DM Sans"/>
                <a:rtl/>
              </a:rPr>
              <a:t> تن به روش مهندسی معکوس</a:t>
            </a:r>
            <a:r>
              <a:rPr lang="en-US" sz="1898" dirty="0">
                <a:solidFill>
                  <a:srgbClr val="000001"/>
                </a:solidFill>
                <a:latin typeface="DM Sans"/>
                <a:ea typeface="DM Sans"/>
                <a:cs typeface="Roya" panose="00000400000000000000" pitchFamily="2" charset="-78"/>
                <a:sym typeface="DM Sans"/>
              </a:rPr>
              <a:t> </a:t>
            </a:r>
          </a:p>
          <a:p>
            <a:pPr algn="ctr">
              <a:lnSpc>
                <a:spcPts val="2657"/>
              </a:lnSpc>
            </a:pPr>
            <a:endParaRPr lang="en-US" sz="1898" dirty="0">
              <a:solidFill>
                <a:srgbClr val="000001"/>
              </a:solidFill>
              <a:latin typeface="DM Sans"/>
              <a:ea typeface="DM Sans"/>
              <a:cs typeface="DM Sans"/>
              <a:sym typeface="DM Sans"/>
            </a:endParaRPr>
          </a:p>
        </p:txBody>
      </p:sp>
      <p:sp>
        <p:nvSpPr>
          <p:cNvPr id="11" name="TextBox 11"/>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sp>
        <p:nvSpPr>
          <p:cNvPr id="12" name="Freeform 12"/>
          <p:cNvSpPr/>
          <p:nvPr/>
        </p:nvSpPr>
        <p:spPr>
          <a:xfrm>
            <a:off x="312117" y="470353"/>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2"/>
            <a:stretch>
              <a:fillRect/>
            </a:stretch>
          </a:blipFill>
        </p:spPr>
      </p:sp>
      <p:sp>
        <p:nvSpPr>
          <p:cNvPr id="13" name="TextBox 13"/>
          <p:cNvSpPr txBox="1"/>
          <p:nvPr/>
        </p:nvSpPr>
        <p:spPr>
          <a:xfrm>
            <a:off x="1298402" y="841846"/>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sp>
        <p:nvSpPr>
          <p:cNvPr id="14" name="TextBox 15"/>
          <p:cNvSpPr txBox="1"/>
          <p:nvPr/>
        </p:nvSpPr>
        <p:spPr>
          <a:xfrm>
            <a:off x="6804000" y="10157028"/>
            <a:ext cx="387037" cy="157106"/>
          </a:xfrm>
          <a:prstGeom prst="rect">
            <a:avLst/>
          </a:prstGeom>
        </p:spPr>
        <p:txBody>
          <a:bodyPr lIns="0" tIns="0" rIns="0" bIns="0" rtlCol="0" anchor="t">
            <a:spAutoFit/>
          </a:bodyPr>
          <a:lstStyle/>
          <a:p>
            <a:pPr algn="ctr">
              <a:lnSpc>
                <a:spcPts val="1200"/>
              </a:lnSpc>
            </a:pPr>
            <a:r>
              <a:rPr lang="fa-IR" sz="1200" b="1" dirty="0" smtClean="0">
                <a:solidFill>
                  <a:srgbClr val="000001"/>
                </a:solidFill>
                <a:latin typeface="Bricolage Grotesque Bold"/>
                <a:ea typeface="Bricolage Grotesque Bold"/>
                <a:cs typeface="Bricolage Grotesque Bold"/>
                <a:sym typeface="Bricolage Grotesque Bold"/>
              </a:rPr>
              <a:t>16</a:t>
            </a:r>
            <a:endParaRPr lang="en-US" sz="1200" b="1" dirty="0">
              <a:solidFill>
                <a:srgbClr val="000001"/>
              </a:solidFill>
              <a:latin typeface="Bricolage Grotesque Bold"/>
              <a:ea typeface="Bricolage Grotesque Bold"/>
              <a:cs typeface="Bricolage Grotesque Bold"/>
              <a:sym typeface="Bricolage Grotesque Bold"/>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9963" y="4386614"/>
            <a:ext cx="3573715" cy="5215972"/>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73384" y="4294477"/>
            <a:ext cx="2430616" cy="2580408"/>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78735" y="7214052"/>
            <a:ext cx="3462974" cy="2280572"/>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46494" y="3260547"/>
            <a:ext cx="6041024" cy="0"/>
          </a:xfrm>
          <a:prstGeom prst="line">
            <a:avLst/>
          </a:prstGeom>
          <a:ln w="9525" cap="rnd">
            <a:solidFill>
              <a:srgbClr val="000001">
                <a:alpha val="24706"/>
              </a:srgbClr>
            </a:solidFill>
            <a:prstDash val="solid"/>
            <a:headEnd type="none" w="sm" len="sm"/>
            <a:tailEnd type="none" w="sm" len="sm"/>
          </a:ln>
        </p:spPr>
      </p:sp>
      <p:grpSp>
        <p:nvGrpSpPr>
          <p:cNvPr id="3" name="Group 3"/>
          <p:cNvGrpSpPr/>
          <p:nvPr/>
        </p:nvGrpSpPr>
        <p:grpSpPr>
          <a:xfrm>
            <a:off x="243076" y="3779660"/>
            <a:ext cx="3373571" cy="4870946"/>
            <a:chOff x="0" y="0"/>
            <a:chExt cx="2538875" cy="3665767"/>
          </a:xfrm>
        </p:grpSpPr>
        <p:sp>
          <p:nvSpPr>
            <p:cNvPr id="4" name="Freeform 4"/>
            <p:cNvSpPr/>
            <p:nvPr/>
          </p:nvSpPr>
          <p:spPr>
            <a:xfrm>
              <a:off x="0" y="0"/>
              <a:ext cx="2538875" cy="3665767"/>
            </a:xfrm>
            <a:custGeom>
              <a:avLst/>
              <a:gdLst/>
              <a:ahLst/>
              <a:cxnLst/>
              <a:rect l="l" t="t" r="r" b="b"/>
              <a:pathLst>
                <a:path w="2538875" h="3665767">
                  <a:moveTo>
                    <a:pt x="0" y="0"/>
                  </a:moveTo>
                  <a:lnTo>
                    <a:pt x="2538875" y="0"/>
                  </a:lnTo>
                  <a:lnTo>
                    <a:pt x="2538875" y="3665767"/>
                  </a:lnTo>
                  <a:lnTo>
                    <a:pt x="0" y="3665767"/>
                  </a:lnTo>
                  <a:close/>
                </a:path>
              </a:pathLst>
            </a:custGeom>
            <a:blipFill>
              <a:blip r:embed="rId2"/>
              <a:stretch>
                <a:fillRect l="-3115" r="-3115"/>
              </a:stretch>
            </a:blipFill>
          </p:spPr>
        </p:sp>
      </p:grpSp>
      <p:grpSp>
        <p:nvGrpSpPr>
          <p:cNvPr id="5" name="Group 5"/>
          <p:cNvGrpSpPr/>
          <p:nvPr/>
        </p:nvGrpSpPr>
        <p:grpSpPr>
          <a:xfrm>
            <a:off x="3780000" y="6372626"/>
            <a:ext cx="3518086" cy="2490716"/>
            <a:chOff x="0" y="0"/>
            <a:chExt cx="3478574" cy="2462742"/>
          </a:xfrm>
        </p:grpSpPr>
        <p:sp>
          <p:nvSpPr>
            <p:cNvPr id="6" name="Freeform 6"/>
            <p:cNvSpPr/>
            <p:nvPr/>
          </p:nvSpPr>
          <p:spPr>
            <a:xfrm>
              <a:off x="0" y="0"/>
              <a:ext cx="3478574" cy="2462742"/>
            </a:xfrm>
            <a:custGeom>
              <a:avLst/>
              <a:gdLst/>
              <a:ahLst/>
              <a:cxnLst/>
              <a:rect l="l" t="t" r="r" b="b"/>
              <a:pathLst>
                <a:path w="3478574" h="2462742">
                  <a:moveTo>
                    <a:pt x="0" y="0"/>
                  </a:moveTo>
                  <a:lnTo>
                    <a:pt x="3478574" y="0"/>
                  </a:lnTo>
                  <a:lnTo>
                    <a:pt x="3478574" y="2462742"/>
                  </a:lnTo>
                  <a:lnTo>
                    <a:pt x="0" y="2462742"/>
                  </a:lnTo>
                  <a:close/>
                </a:path>
              </a:pathLst>
            </a:custGeom>
            <a:blipFill>
              <a:blip r:embed="rId3"/>
              <a:stretch>
                <a:fillRect l="-12857" r="-12857"/>
              </a:stretch>
            </a:blipFill>
          </p:spPr>
        </p:sp>
      </p:grpSp>
      <p:grpSp>
        <p:nvGrpSpPr>
          <p:cNvPr id="7" name="Group 7"/>
          <p:cNvGrpSpPr/>
          <p:nvPr/>
        </p:nvGrpSpPr>
        <p:grpSpPr>
          <a:xfrm>
            <a:off x="3780000" y="3532010"/>
            <a:ext cx="3411637" cy="2573917"/>
            <a:chOff x="0" y="0"/>
            <a:chExt cx="2351627" cy="1774190"/>
          </a:xfrm>
        </p:grpSpPr>
        <p:sp>
          <p:nvSpPr>
            <p:cNvPr id="8" name="Freeform 8"/>
            <p:cNvSpPr/>
            <p:nvPr/>
          </p:nvSpPr>
          <p:spPr>
            <a:xfrm>
              <a:off x="0" y="0"/>
              <a:ext cx="2351627" cy="1774190"/>
            </a:xfrm>
            <a:custGeom>
              <a:avLst/>
              <a:gdLst/>
              <a:ahLst/>
              <a:cxnLst/>
              <a:rect l="l" t="t" r="r" b="b"/>
              <a:pathLst>
                <a:path w="2351627" h="1774190">
                  <a:moveTo>
                    <a:pt x="0" y="0"/>
                  </a:moveTo>
                  <a:lnTo>
                    <a:pt x="2351627" y="0"/>
                  </a:lnTo>
                  <a:lnTo>
                    <a:pt x="2351627" y="1774190"/>
                  </a:lnTo>
                  <a:lnTo>
                    <a:pt x="0" y="1774190"/>
                  </a:lnTo>
                  <a:close/>
                </a:path>
              </a:pathLst>
            </a:custGeom>
            <a:blipFill>
              <a:blip r:embed="rId4"/>
              <a:stretch>
                <a:fillRect t="-5809" b="-5809"/>
              </a:stretch>
            </a:blipFill>
          </p:spPr>
        </p:sp>
      </p:grpSp>
      <p:sp>
        <p:nvSpPr>
          <p:cNvPr id="9" name="TextBox 9"/>
          <p:cNvSpPr txBox="1"/>
          <p:nvPr/>
        </p:nvSpPr>
        <p:spPr>
          <a:xfrm>
            <a:off x="1416050" y="2358452"/>
            <a:ext cx="7565092" cy="446276"/>
          </a:xfrm>
          <a:prstGeom prst="rect">
            <a:avLst/>
          </a:prstGeom>
        </p:spPr>
        <p:txBody>
          <a:bodyPr lIns="0" tIns="0" rIns="0" bIns="0" rtlCol="0" anchor="t">
            <a:spAutoFit/>
          </a:bodyPr>
          <a:lstStyle/>
          <a:p>
            <a:pPr algn="l">
              <a:lnSpc>
                <a:spcPts val="3213"/>
              </a:lnSpc>
            </a:pPr>
            <a:r>
              <a:rPr lang="ar-EG" sz="3600" b="1" dirty="0">
                <a:solidFill>
                  <a:srgbClr val="1E439D"/>
                </a:solidFill>
                <a:latin typeface="DM Sans Bold"/>
                <a:ea typeface="DM Sans Bold"/>
                <a:cs typeface="Roya" panose="00000400000000000000" pitchFamily="2" charset="-78"/>
                <a:sym typeface="DM Sans Bold"/>
                <a:rtl/>
              </a:rPr>
              <a:t>نمونه خدمات مهندسی معکوس</a:t>
            </a:r>
            <a:r>
              <a:rPr lang="en-US" sz="3600" b="1" dirty="0">
                <a:solidFill>
                  <a:srgbClr val="1E439D"/>
                </a:solidFill>
                <a:latin typeface="DM Sans Bold"/>
                <a:ea typeface="DM Sans Bold"/>
                <a:cs typeface="Roya" panose="00000400000000000000" pitchFamily="2" charset="-78"/>
                <a:sym typeface="DM Sans Bold"/>
              </a:rPr>
              <a:t> </a:t>
            </a:r>
          </a:p>
        </p:txBody>
      </p:sp>
      <p:sp>
        <p:nvSpPr>
          <p:cNvPr id="10" name="TextBox 10"/>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sp>
        <p:nvSpPr>
          <p:cNvPr id="11" name="Freeform 11"/>
          <p:cNvSpPr/>
          <p:nvPr/>
        </p:nvSpPr>
        <p:spPr>
          <a:xfrm>
            <a:off x="312117" y="470353"/>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5"/>
            <a:stretch>
              <a:fillRect/>
            </a:stretch>
          </a:blipFill>
        </p:spPr>
      </p:sp>
      <p:sp>
        <p:nvSpPr>
          <p:cNvPr id="12" name="TextBox 12"/>
          <p:cNvSpPr txBox="1"/>
          <p:nvPr/>
        </p:nvSpPr>
        <p:spPr>
          <a:xfrm>
            <a:off x="1298402" y="841846"/>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sp>
        <p:nvSpPr>
          <p:cNvPr id="13" name="TextBox 15"/>
          <p:cNvSpPr txBox="1"/>
          <p:nvPr/>
        </p:nvSpPr>
        <p:spPr>
          <a:xfrm>
            <a:off x="6804000" y="10157028"/>
            <a:ext cx="387037" cy="157106"/>
          </a:xfrm>
          <a:prstGeom prst="rect">
            <a:avLst/>
          </a:prstGeom>
        </p:spPr>
        <p:txBody>
          <a:bodyPr lIns="0" tIns="0" rIns="0" bIns="0" rtlCol="0" anchor="t">
            <a:spAutoFit/>
          </a:bodyPr>
          <a:lstStyle/>
          <a:p>
            <a:pPr algn="ctr">
              <a:lnSpc>
                <a:spcPts val="1200"/>
              </a:lnSpc>
            </a:pPr>
            <a:r>
              <a:rPr lang="fa-IR" sz="1200" b="1" dirty="0" smtClean="0">
                <a:solidFill>
                  <a:srgbClr val="000001"/>
                </a:solidFill>
                <a:latin typeface="Bricolage Grotesque Bold"/>
                <a:ea typeface="Bricolage Grotesque Bold"/>
                <a:cs typeface="Bricolage Grotesque Bold"/>
                <a:sym typeface="Bricolage Grotesque Bold"/>
              </a:rPr>
              <a:t>17</a:t>
            </a:r>
            <a:endParaRPr lang="en-US" sz="1200"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58223" y="3931908"/>
            <a:ext cx="6041024" cy="0"/>
          </a:xfrm>
          <a:prstGeom prst="line">
            <a:avLst/>
          </a:prstGeom>
          <a:ln w="9525" cap="rnd">
            <a:solidFill>
              <a:srgbClr val="000001">
                <a:alpha val="24706"/>
              </a:srgbClr>
            </a:solidFill>
            <a:prstDash val="solid"/>
            <a:headEnd type="none" w="sm" len="sm"/>
            <a:tailEnd type="none" w="sm" len="sm"/>
          </a:ln>
        </p:spPr>
      </p:sp>
      <p:grpSp>
        <p:nvGrpSpPr>
          <p:cNvPr id="3" name="Group 3"/>
          <p:cNvGrpSpPr/>
          <p:nvPr/>
        </p:nvGrpSpPr>
        <p:grpSpPr>
          <a:xfrm>
            <a:off x="368363" y="4502018"/>
            <a:ext cx="3411637" cy="5129359"/>
            <a:chOff x="0" y="0"/>
            <a:chExt cx="2351627" cy="3535647"/>
          </a:xfrm>
        </p:grpSpPr>
        <p:sp>
          <p:nvSpPr>
            <p:cNvPr id="4" name="Freeform 4"/>
            <p:cNvSpPr/>
            <p:nvPr/>
          </p:nvSpPr>
          <p:spPr>
            <a:xfrm>
              <a:off x="0" y="0"/>
              <a:ext cx="2351627" cy="3535647"/>
            </a:xfrm>
            <a:custGeom>
              <a:avLst/>
              <a:gdLst/>
              <a:ahLst/>
              <a:cxnLst/>
              <a:rect l="l" t="t" r="r" b="b"/>
              <a:pathLst>
                <a:path w="2351627" h="3535647">
                  <a:moveTo>
                    <a:pt x="0" y="0"/>
                  </a:moveTo>
                  <a:lnTo>
                    <a:pt x="2351627" y="0"/>
                  </a:lnTo>
                  <a:lnTo>
                    <a:pt x="2351627" y="3535647"/>
                  </a:lnTo>
                  <a:lnTo>
                    <a:pt x="0" y="3535647"/>
                  </a:lnTo>
                  <a:close/>
                </a:path>
              </a:pathLst>
            </a:custGeom>
            <a:blipFill>
              <a:blip r:embed="rId2"/>
              <a:stretch>
                <a:fillRect t="-6394" b="-6394"/>
              </a:stretch>
            </a:blipFill>
          </p:spPr>
        </p:sp>
      </p:grpSp>
      <p:grpSp>
        <p:nvGrpSpPr>
          <p:cNvPr id="5" name="Group 5"/>
          <p:cNvGrpSpPr/>
          <p:nvPr/>
        </p:nvGrpSpPr>
        <p:grpSpPr>
          <a:xfrm>
            <a:off x="4216711" y="7288181"/>
            <a:ext cx="2493455" cy="2198746"/>
            <a:chOff x="0" y="0"/>
            <a:chExt cx="3243350" cy="2860009"/>
          </a:xfrm>
        </p:grpSpPr>
        <p:sp>
          <p:nvSpPr>
            <p:cNvPr id="6" name="Freeform 6"/>
            <p:cNvSpPr/>
            <p:nvPr/>
          </p:nvSpPr>
          <p:spPr>
            <a:xfrm>
              <a:off x="0" y="0"/>
              <a:ext cx="3243350" cy="2860009"/>
            </a:xfrm>
            <a:custGeom>
              <a:avLst/>
              <a:gdLst/>
              <a:ahLst/>
              <a:cxnLst/>
              <a:rect l="l" t="t" r="r" b="b"/>
              <a:pathLst>
                <a:path w="3243350" h="2860009">
                  <a:moveTo>
                    <a:pt x="0" y="0"/>
                  </a:moveTo>
                  <a:lnTo>
                    <a:pt x="3243350" y="0"/>
                  </a:lnTo>
                  <a:lnTo>
                    <a:pt x="3243350" y="2860009"/>
                  </a:lnTo>
                  <a:lnTo>
                    <a:pt x="0" y="2860009"/>
                  </a:lnTo>
                  <a:close/>
                </a:path>
              </a:pathLst>
            </a:custGeom>
            <a:blipFill>
              <a:blip r:embed="rId3"/>
              <a:stretch>
                <a:fillRect t="-10075" b="-10075"/>
              </a:stretch>
            </a:blipFill>
          </p:spPr>
        </p:sp>
      </p:grpSp>
      <p:grpSp>
        <p:nvGrpSpPr>
          <p:cNvPr id="7" name="Group 7"/>
          <p:cNvGrpSpPr/>
          <p:nvPr/>
        </p:nvGrpSpPr>
        <p:grpSpPr>
          <a:xfrm>
            <a:off x="4122877" y="4638444"/>
            <a:ext cx="2681123" cy="2092413"/>
            <a:chOff x="0" y="0"/>
            <a:chExt cx="2351627" cy="1835267"/>
          </a:xfrm>
        </p:grpSpPr>
        <p:sp>
          <p:nvSpPr>
            <p:cNvPr id="8" name="Freeform 8"/>
            <p:cNvSpPr/>
            <p:nvPr/>
          </p:nvSpPr>
          <p:spPr>
            <a:xfrm>
              <a:off x="0" y="0"/>
              <a:ext cx="2351627" cy="1835267"/>
            </a:xfrm>
            <a:custGeom>
              <a:avLst/>
              <a:gdLst/>
              <a:ahLst/>
              <a:cxnLst/>
              <a:rect l="l" t="t" r="r" b="b"/>
              <a:pathLst>
                <a:path w="2351627" h="1835267">
                  <a:moveTo>
                    <a:pt x="0" y="0"/>
                  </a:moveTo>
                  <a:lnTo>
                    <a:pt x="2351627" y="0"/>
                  </a:lnTo>
                  <a:lnTo>
                    <a:pt x="2351627" y="1835267"/>
                  </a:lnTo>
                  <a:lnTo>
                    <a:pt x="0" y="1835267"/>
                  </a:lnTo>
                  <a:close/>
                </a:path>
              </a:pathLst>
            </a:custGeom>
            <a:blipFill>
              <a:blip r:embed="rId4"/>
              <a:stretch>
                <a:fillRect t="-10223" b="-10223"/>
              </a:stretch>
            </a:blipFill>
          </p:spPr>
        </p:sp>
      </p:grpSp>
      <p:sp>
        <p:nvSpPr>
          <p:cNvPr id="9" name="TextBox 9"/>
          <p:cNvSpPr txBox="1"/>
          <p:nvPr/>
        </p:nvSpPr>
        <p:spPr>
          <a:xfrm>
            <a:off x="1680892" y="1774656"/>
            <a:ext cx="7565092" cy="430887"/>
          </a:xfrm>
          <a:prstGeom prst="rect">
            <a:avLst/>
          </a:prstGeom>
        </p:spPr>
        <p:txBody>
          <a:bodyPr lIns="0" tIns="0" rIns="0" bIns="0" rtlCol="0" anchor="t">
            <a:spAutoFit/>
          </a:bodyPr>
          <a:lstStyle/>
          <a:p>
            <a:pPr algn="l">
              <a:lnSpc>
                <a:spcPts val="3213"/>
              </a:lnSpc>
            </a:pPr>
            <a:r>
              <a:rPr lang="ar-EG" sz="3200" b="1" dirty="0">
                <a:solidFill>
                  <a:srgbClr val="1E439D"/>
                </a:solidFill>
                <a:latin typeface="DM Sans Bold"/>
                <a:ea typeface="DM Sans Bold"/>
                <a:cs typeface="Roya" panose="00000400000000000000" pitchFamily="2" charset="-78"/>
                <a:sym typeface="DM Sans Bold"/>
                <a:rtl/>
              </a:rPr>
              <a:t>نمونه خدمات مهندسی معکوس</a:t>
            </a:r>
            <a:r>
              <a:rPr lang="en-US" sz="3200" b="1" dirty="0">
                <a:solidFill>
                  <a:srgbClr val="1E439D"/>
                </a:solidFill>
                <a:latin typeface="DM Sans Bold"/>
                <a:ea typeface="DM Sans Bold"/>
                <a:cs typeface="Roya" panose="00000400000000000000" pitchFamily="2" charset="-78"/>
                <a:sym typeface="DM Sans Bold"/>
              </a:rPr>
              <a:t> </a:t>
            </a:r>
          </a:p>
        </p:txBody>
      </p:sp>
      <p:sp>
        <p:nvSpPr>
          <p:cNvPr id="10" name="TextBox 10"/>
          <p:cNvSpPr txBox="1"/>
          <p:nvPr/>
        </p:nvSpPr>
        <p:spPr>
          <a:xfrm>
            <a:off x="762976" y="2547424"/>
            <a:ext cx="6231518" cy="913392"/>
          </a:xfrm>
          <a:prstGeom prst="rect">
            <a:avLst/>
          </a:prstGeom>
        </p:spPr>
        <p:txBody>
          <a:bodyPr lIns="0" tIns="0" rIns="0" bIns="0" rtlCol="0" anchor="t">
            <a:spAutoFit/>
          </a:bodyPr>
          <a:lstStyle/>
          <a:p>
            <a:pPr algn="ctr" rtl="1"/>
            <a:r>
              <a:rPr lang="ar-EG" sz="1898" dirty="0">
                <a:solidFill>
                  <a:srgbClr val="000001"/>
                </a:solidFill>
                <a:latin typeface="DM Sans"/>
                <a:ea typeface="DM Sans"/>
                <a:cs typeface="Roya" panose="00000400000000000000" pitchFamily="2" charset="-78"/>
                <a:sym typeface="DM Sans"/>
                <a:rtl/>
              </a:rPr>
              <a:t>طراحی و ساخت پوسته پمپ هیدرولیک آمریکایی با فشار کار</a:t>
            </a:r>
            <a:r>
              <a:rPr lang="en-US" sz="1898" dirty="0">
                <a:solidFill>
                  <a:srgbClr val="000001"/>
                </a:solidFill>
                <a:latin typeface="DM Sans"/>
                <a:ea typeface="DM Sans"/>
                <a:cs typeface="Roya" panose="00000400000000000000" pitchFamily="2" charset="-78"/>
                <a:sym typeface="DM Sans"/>
              </a:rPr>
              <a:t>200 Bar </a:t>
            </a:r>
            <a:r>
              <a:rPr lang="ar-EG" sz="1898" dirty="0">
                <a:solidFill>
                  <a:srgbClr val="000001"/>
                </a:solidFill>
                <a:latin typeface="DM Sans"/>
                <a:ea typeface="DM Sans"/>
                <a:cs typeface="Roya" panose="00000400000000000000" pitchFamily="2" charset="-78"/>
                <a:sym typeface="DM Sans"/>
                <a:rtl/>
              </a:rPr>
              <a:t>بر اساس نمونه اصلی با روش مهندسی معکوس</a:t>
            </a:r>
          </a:p>
          <a:p>
            <a:pPr algn="ctr">
              <a:lnSpc>
                <a:spcPts val="2657"/>
              </a:lnSpc>
            </a:pPr>
            <a:endParaRPr lang="ar-EG" sz="1898" dirty="0">
              <a:solidFill>
                <a:srgbClr val="000001"/>
              </a:solidFill>
              <a:latin typeface="DM Sans"/>
              <a:ea typeface="DM Sans"/>
              <a:cs typeface="DM Sans"/>
              <a:sym typeface="DM Sans"/>
              <a:rtl/>
            </a:endParaRPr>
          </a:p>
        </p:txBody>
      </p:sp>
      <p:sp>
        <p:nvSpPr>
          <p:cNvPr id="11" name="TextBox 11"/>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sp>
        <p:nvSpPr>
          <p:cNvPr id="12" name="Freeform 12"/>
          <p:cNvSpPr/>
          <p:nvPr/>
        </p:nvSpPr>
        <p:spPr>
          <a:xfrm>
            <a:off x="312117" y="470353"/>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5"/>
            <a:stretch>
              <a:fillRect/>
            </a:stretch>
          </a:blipFill>
        </p:spPr>
      </p:sp>
      <p:sp>
        <p:nvSpPr>
          <p:cNvPr id="13" name="TextBox 13"/>
          <p:cNvSpPr txBox="1"/>
          <p:nvPr/>
        </p:nvSpPr>
        <p:spPr>
          <a:xfrm>
            <a:off x="1298402" y="841846"/>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sp>
        <p:nvSpPr>
          <p:cNvPr id="14" name="TextBox 15"/>
          <p:cNvSpPr txBox="1"/>
          <p:nvPr/>
        </p:nvSpPr>
        <p:spPr>
          <a:xfrm>
            <a:off x="6804000" y="10157028"/>
            <a:ext cx="387037" cy="157106"/>
          </a:xfrm>
          <a:prstGeom prst="rect">
            <a:avLst/>
          </a:prstGeom>
        </p:spPr>
        <p:txBody>
          <a:bodyPr lIns="0" tIns="0" rIns="0" bIns="0" rtlCol="0" anchor="t">
            <a:spAutoFit/>
          </a:bodyPr>
          <a:lstStyle/>
          <a:p>
            <a:pPr algn="ctr">
              <a:lnSpc>
                <a:spcPts val="1200"/>
              </a:lnSpc>
            </a:pPr>
            <a:r>
              <a:rPr lang="fa-IR" sz="1200" b="1" dirty="0" smtClean="0">
                <a:solidFill>
                  <a:srgbClr val="000001"/>
                </a:solidFill>
                <a:latin typeface="Bricolage Grotesque Bold"/>
                <a:ea typeface="Bricolage Grotesque Bold"/>
                <a:cs typeface="Bricolage Grotesque Bold"/>
                <a:sym typeface="Bricolage Grotesque Bold"/>
              </a:rPr>
              <a:t>18</a:t>
            </a:r>
            <a:endParaRPr lang="en-US" sz="1200"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58223" y="3931908"/>
            <a:ext cx="6041024" cy="0"/>
          </a:xfrm>
          <a:prstGeom prst="line">
            <a:avLst/>
          </a:prstGeom>
          <a:ln w="9525" cap="rnd">
            <a:solidFill>
              <a:srgbClr val="000001">
                <a:alpha val="24706"/>
              </a:srgbClr>
            </a:solidFill>
            <a:prstDash val="solid"/>
            <a:headEnd type="none" w="sm" len="sm"/>
            <a:tailEnd type="none" w="sm" len="sm"/>
          </a:ln>
        </p:spPr>
      </p:sp>
      <p:grpSp>
        <p:nvGrpSpPr>
          <p:cNvPr id="3" name="Group 3"/>
          <p:cNvGrpSpPr/>
          <p:nvPr/>
        </p:nvGrpSpPr>
        <p:grpSpPr>
          <a:xfrm>
            <a:off x="342877" y="4357567"/>
            <a:ext cx="3780000" cy="5129359"/>
            <a:chOff x="0" y="0"/>
            <a:chExt cx="2605539" cy="3535647"/>
          </a:xfrm>
        </p:grpSpPr>
        <p:sp>
          <p:nvSpPr>
            <p:cNvPr id="4" name="Freeform 4"/>
            <p:cNvSpPr/>
            <p:nvPr/>
          </p:nvSpPr>
          <p:spPr>
            <a:xfrm>
              <a:off x="0" y="0"/>
              <a:ext cx="2605539" cy="3535647"/>
            </a:xfrm>
            <a:custGeom>
              <a:avLst/>
              <a:gdLst/>
              <a:ahLst/>
              <a:cxnLst/>
              <a:rect l="l" t="t" r="r" b="b"/>
              <a:pathLst>
                <a:path w="2605539" h="3535647">
                  <a:moveTo>
                    <a:pt x="0" y="0"/>
                  </a:moveTo>
                  <a:lnTo>
                    <a:pt x="2605539" y="0"/>
                  </a:lnTo>
                  <a:lnTo>
                    <a:pt x="2605539" y="3535647"/>
                  </a:lnTo>
                  <a:lnTo>
                    <a:pt x="0" y="3535647"/>
                  </a:lnTo>
                  <a:close/>
                </a:path>
              </a:pathLst>
            </a:custGeom>
            <a:blipFill>
              <a:blip r:embed="rId2"/>
              <a:stretch>
                <a:fillRect l="-1025" r="-1025"/>
              </a:stretch>
            </a:blipFill>
          </p:spPr>
        </p:sp>
      </p:grpSp>
      <p:grpSp>
        <p:nvGrpSpPr>
          <p:cNvPr id="5" name="Group 5"/>
          <p:cNvGrpSpPr/>
          <p:nvPr/>
        </p:nvGrpSpPr>
        <p:grpSpPr>
          <a:xfrm>
            <a:off x="4447660" y="7122694"/>
            <a:ext cx="2681123" cy="2364233"/>
            <a:chOff x="0" y="0"/>
            <a:chExt cx="3243350" cy="2860009"/>
          </a:xfrm>
        </p:grpSpPr>
        <p:sp>
          <p:nvSpPr>
            <p:cNvPr id="6" name="Freeform 6"/>
            <p:cNvSpPr/>
            <p:nvPr/>
          </p:nvSpPr>
          <p:spPr>
            <a:xfrm>
              <a:off x="0" y="0"/>
              <a:ext cx="3243350" cy="2860009"/>
            </a:xfrm>
            <a:custGeom>
              <a:avLst/>
              <a:gdLst/>
              <a:ahLst/>
              <a:cxnLst/>
              <a:rect l="l" t="t" r="r" b="b"/>
              <a:pathLst>
                <a:path w="3243350" h="2860009">
                  <a:moveTo>
                    <a:pt x="0" y="0"/>
                  </a:moveTo>
                  <a:lnTo>
                    <a:pt x="3243350" y="0"/>
                  </a:lnTo>
                  <a:lnTo>
                    <a:pt x="3243350" y="2860009"/>
                  </a:lnTo>
                  <a:lnTo>
                    <a:pt x="0" y="2860009"/>
                  </a:lnTo>
                  <a:close/>
                </a:path>
              </a:pathLst>
            </a:custGeom>
            <a:blipFill>
              <a:blip r:embed="rId3"/>
              <a:stretch>
                <a:fillRect t="-14125" b="-14125"/>
              </a:stretch>
            </a:blipFill>
          </p:spPr>
        </p:sp>
      </p:grpSp>
      <p:grpSp>
        <p:nvGrpSpPr>
          <p:cNvPr id="7" name="Group 7"/>
          <p:cNvGrpSpPr/>
          <p:nvPr/>
        </p:nvGrpSpPr>
        <p:grpSpPr>
          <a:xfrm>
            <a:off x="4447660" y="4565769"/>
            <a:ext cx="2681123" cy="2092413"/>
            <a:chOff x="0" y="0"/>
            <a:chExt cx="2351627" cy="1835267"/>
          </a:xfrm>
        </p:grpSpPr>
        <p:sp>
          <p:nvSpPr>
            <p:cNvPr id="8" name="Freeform 8"/>
            <p:cNvSpPr/>
            <p:nvPr/>
          </p:nvSpPr>
          <p:spPr>
            <a:xfrm>
              <a:off x="0" y="0"/>
              <a:ext cx="2351627" cy="1835267"/>
            </a:xfrm>
            <a:custGeom>
              <a:avLst/>
              <a:gdLst/>
              <a:ahLst/>
              <a:cxnLst/>
              <a:rect l="l" t="t" r="r" b="b"/>
              <a:pathLst>
                <a:path w="2351627" h="1835267">
                  <a:moveTo>
                    <a:pt x="0" y="0"/>
                  </a:moveTo>
                  <a:lnTo>
                    <a:pt x="2351627" y="0"/>
                  </a:lnTo>
                  <a:lnTo>
                    <a:pt x="2351627" y="1835267"/>
                  </a:lnTo>
                  <a:lnTo>
                    <a:pt x="0" y="1835267"/>
                  </a:lnTo>
                  <a:close/>
                </a:path>
              </a:pathLst>
            </a:custGeom>
            <a:blipFill>
              <a:blip r:embed="rId4"/>
              <a:stretch>
                <a:fillRect l="-2132" r="-2132"/>
              </a:stretch>
            </a:blipFill>
          </p:spPr>
        </p:sp>
      </p:grpSp>
      <p:sp>
        <p:nvSpPr>
          <p:cNvPr id="9" name="TextBox 9"/>
          <p:cNvSpPr txBox="1"/>
          <p:nvPr/>
        </p:nvSpPr>
        <p:spPr>
          <a:xfrm>
            <a:off x="2005675" y="1802012"/>
            <a:ext cx="7565092" cy="420115"/>
          </a:xfrm>
          <a:prstGeom prst="rect">
            <a:avLst/>
          </a:prstGeom>
        </p:spPr>
        <p:txBody>
          <a:bodyPr lIns="0" tIns="0" rIns="0" bIns="0" rtlCol="0" anchor="t">
            <a:spAutoFit/>
          </a:bodyPr>
          <a:lstStyle/>
          <a:p>
            <a:pPr algn="l">
              <a:lnSpc>
                <a:spcPts val="3213"/>
              </a:lnSpc>
            </a:pPr>
            <a:r>
              <a:rPr lang="ar-EG" sz="2921" b="1" dirty="0">
                <a:solidFill>
                  <a:srgbClr val="1E439D"/>
                </a:solidFill>
                <a:latin typeface="DM Sans Bold"/>
                <a:ea typeface="DM Sans Bold"/>
                <a:cs typeface="Roya" panose="00000400000000000000" pitchFamily="2" charset="-78"/>
                <a:sym typeface="DM Sans Bold"/>
                <a:rtl/>
              </a:rPr>
              <a:t>نمونه خدمات مهندسی معکوس</a:t>
            </a:r>
            <a:r>
              <a:rPr lang="en-US" sz="2921" b="1" dirty="0">
                <a:solidFill>
                  <a:srgbClr val="1E439D"/>
                </a:solidFill>
                <a:latin typeface="DM Sans Bold"/>
                <a:ea typeface="DM Sans Bold"/>
                <a:cs typeface="Roya" panose="00000400000000000000" pitchFamily="2" charset="-78"/>
                <a:sym typeface="DM Sans Bold"/>
              </a:rPr>
              <a:t> </a:t>
            </a:r>
          </a:p>
        </p:txBody>
      </p:sp>
      <p:sp>
        <p:nvSpPr>
          <p:cNvPr id="10" name="TextBox 10"/>
          <p:cNvSpPr txBox="1"/>
          <p:nvPr/>
        </p:nvSpPr>
        <p:spPr>
          <a:xfrm>
            <a:off x="762976" y="2547424"/>
            <a:ext cx="6231518" cy="1021755"/>
          </a:xfrm>
          <a:prstGeom prst="rect">
            <a:avLst/>
          </a:prstGeom>
        </p:spPr>
        <p:txBody>
          <a:bodyPr lIns="0" tIns="0" rIns="0" bIns="0" rtlCol="0" anchor="t">
            <a:spAutoFit/>
          </a:bodyPr>
          <a:lstStyle/>
          <a:p>
            <a:pPr algn="ctr" rtl="1">
              <a:lnSpc>
                <a:spcPts val="2657"/>
              </a:lnSpc>
            </a:pPr>
            <a:r>
              <a:rPr lang="ar-EG" sz="1898" dirty="0">
                <a:solidFill>
                  <a:srgbClr val="000001"/>
                </a:solidFill>
                <a:latin typeface="DM Sans"/>
                <a:ea typeface="DM Sans"/>
                <a:cs typeface="Roya" panose="00000400000000000000" pitchFamily="2" charset="-78"/>
                <a:sym typeface="DM Sans"/>
                <a:rtl/>
              </a:rPr>
              <a:t>ساخت یدستگاه پمپ سانتریفوژ</a:t>
            </a:r>
            <a:r>
              <a:rPr lang="en-US" sz="1898" dirty="0">
                <a:solidFill>
                  <a:srgbClr val="000001"/>
                </a:solidFill>
                <a:latin typeface="DM Sans"/>
                <a:ea typeface="DM Sans"/>
                <a:cs typeface="Roya" panose="00000400000000000000" pitchFamily="2" charset="-78"/>
                <a:sym typeface="DM Sans"/>
              </a:rPr>
              <a:t> BB5 </a:t>
            </a:r>
            <a:r>
              <a:rPr lang="ar-EG" sz="1898" dirty="0">
                <a:solidFill>
                  <a:srgbClr val="000001"/>
                </a:solidFill>
                <a:latin typeface="DM Sans"/>
                <a:ea typeface="DM Sans"/>
                <a:cs typeface="Roya" panose="00000400000000000000" pitchFamily="2" charset="-78"/>
                <a:sym typeface="DM Sans"/>
                <a:rtl/>
              </a:rPr>
              <a:t>مطابق با استاندارد</a:t>
            </a:r>
            <a:r>
              <a:rPr lang="en-US" sz="1898" dirty="0">
                <a:solidFill>
                  <a:srgbClr val="000001"/>
                </a:solidFill>
                <a:latin typeface="DM Sans"/>
                <a:ea typeface="DM Sans"/>
                <a:cs typeface="Roya" panose="00000400000000000000" pitchFamily="2" charset="-78"/>
                <a:sym typeface="DM Sans"/>
              </a:rPr>
              <a:t> API 610‌ </a:t>
            </a:r>
            <a:r>
              <a:rPr lang="ar-EG" sz="1898" dirty="0">
                <a:solidFill>
                  <a:srgbClr val="000001"/>
                </a:solidFill>
                <a:latin typeface="DM Sans"/>
                <a:ea typeface="DM Sans"/>
                <a:cs typeface="Roya" panose="00000400000000000000" pitchFamily="2" charset="-78"/>
                <a:sym typeface="DM Sans"/>
                <a:rtl/>
              </a:rPr>
              <a:t>با دبی </a:t>
            </a:r>
            <a:r>
              <a:rPr lang="en-US" sz="1898" dirty="0">
                <a:solidFill>
                  <a:srgbClr val="000001"/>
                </a:solidFill>
                <a:latin typeface="DM Sans"/>
                <a:ea typeface="DM Sans"/>
                <a:cs typeface="Roya" panose="00000400000000000000" pitchFamily="2" charset="-78"/>
                <a:sym typeface="DM Sans"/>
              </a:rPr>
              <a:t>132</a:t>
            </a:r>
            <a:r>
              <a:rPr lang="ar-EG" sz="1898" dirty="0">
                <a:solidFill>
                  <a:srgbClr val="000001"/>
                </a:solidFill>
                <a:latin typeface="DM Sans"/>
                <a:ea typeface="DM Sans"/>
                <a:cs typeface="Roya" panose="00000400000000000000" pitchFamily="2" charset="-78"/>
                <a:sym typeface="DM Sans"/>
                <a:rtl/>
              </a:rPr>
              <a:t> متر مکعب و هد </a:t>
            </a:r>
            <a:r>
              <a:rPr lang="en-US" sz="1898" dirty="0">
                <a:solidFill>
                  <a:srgbClr val="000001"/>
                </a:solidFill>
                <a:latin typeface="DM Sans"/>
                <a:ea typeface="DM Sans"/>
                <a:cs typeface="Roya" panose="00000400000000000000" pitchFamily="2" charset="-78"/>
                <a:sym typeface="DM Sans"/>
              </a:rPr>
              <a:t>489</a:t>
            </a:r>
            <a:r>
              <a:rPr lang="ar-EG" sz="1898" dirty="0">
                <a:solidFill>
                  <a:srgbClr val="000001"/>
                </a:solidFill>
                <a:latin typeface="DM Sans"/>
                <a:ea typeface="DM Sans"/>
                <a:cs typeface="Roya" panose="00000400000000000000" pitchFamily="2" charset="-78"/>
                <a:sym typeface="DM Sans"/>
                <a:rtl/>
              </a:rPr>
              <a:t> متر سیال پمپ شونده بنزین پالایشگاه</a:t>
            </a:r>
          </a:p>
          <a:p>
            <a:pPr algn="ctr">
              <a:lnSpc>
                <a:spcPts val="2657"/>
              </a:lnSpc>
            </a:pPr>
            <a:endParaRPr lang="ar-EG" sz="1898" dirty="0">
              <a:solidFill>
                <a:srgbClr val="000001"/>
              </a:solidFill>
              <a:latin typeface="DM Sans"/>
              <a:ea typeface="DM Sans"/>
              <a:cs typeface="DM Sans"/>
              <a:sym typeface="DM Sans"/>
              <a:rtl/>
            </a:endParaRPr>
          </a:p>
        </p:txBody>
      </p:sp>
      <p:sp>
        <p:nvSpPr>
          <p:cNvPr id="11" name="TextBox 11"/>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sp>
        <p:nvSpPr>
          <p:cNvPr id="12" name="Freeform 12"/>
          <p:cNvSpPr/>
          <p:nvPr/>
        </p:nvSpPr>
        <p:spPr>
          <a:xfrm>
            <a:off x="312117" y="470353"/>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5"/>
            <a:stretch>
              <a:fillRect/>
            </a:stretch>
          </a:blipFill>
        </p:spPr>
      </p:sp>
      <p:sp>
        <p:nvSpPr>
          <p:cNvPr id="13" name="TextBox 13"/>
          <p:cNvSpPr txBox="1"/>
          <p:nvPr/>
        </p:nvSpPr>
        <p:spPr>
          <a:xfrm>
            <a:off x="1298402" y="841846"/>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sp>
        <p:nvSpPr>
          <p:cNvPr id="14" name="TextBox 15"/>
          <p:cNvSpPr txBox="1"/>
          <p:nvPr/>
        </p:nvSpPr>
        <p:spPr>
          <a:xfrm>
            <a:off x="6804000" y="10157028"/>
            <a:ext cx="387037" cy="157106"/>
          </a:xfrm>
          <a:prstGeom prst="rect">
            <a:avLst/>
          </a:prstGeom>
        </p:spPr>
        <p:txBody>
          <a:bodyPr lIns="0" tIns="0" rIns="0" bIns="0" rtlCol="0" anchor="t">
            <a:spAutoFit/>
          </a:bodyPr>
          <a:lstStyle/>
          <a:p>
            <a:pPr algn="ctr">
              <a:lnSpc>
                <a:spcPts val="1200"/>
              </a:lnSpc>
            </a:pPr>
            <a:r>
              <a:rPr lang="fa-IR" sz="1200" b="1" dirty="0" smtClean="0">
                <a:solidFill>
                  <a:srgbClr val="000001"/>
                </a:solidFill>
                <a:latin typeface="Bricolage Grotesque Bold"/>
                <a:ea typeface="Bricolage Grotesque Bold"/>
                <a:cs typeface="Bricolage Grotesque Bold"/>
                <a:sym typeface="Bricolage Grotesque Bold"/>
              </a:rPr>
              <a:t>19</a:t>
            </a:r>
            <a:endParaRPr lang="en-US" sz="1200"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58223" y="3931908"/>
            <a:ext cx="6041024" cy="0"/>
          </a:xfrm>
          <a:prstGeom prst="line">
            <a:avLst/>
          </a:prstGeom>
          <a:ln w="9525" cap="rnd">
            <a:solidFill>
              <a:srgbClr val="000001">
                <a:alpha val="24706"/>
              </a:srgbClr>
            </a:solidFill>
            <a:prstDash val="solid"/>
            <a:headEnd type="none" w="sm" len="sm"/>
            <a:tailEnd type="none" w="sm" len="sm"/>
          </a:ln>
        </p:spPr>
      </p:sp>
      <p:grpSp>
        <p:nvGrpSpPr>
          <p:cNvPr id="3" name="Group 3"/>
          <p:cNvGrpSpPr/>
          <p:nvPr/>
        </p:nvGrpSpPr>
        <p:grpSpPr>
          <a:xfrm>
            <a:off x="342877" y="4357567"/>
            <a:ext cx="3437123" cy="5129359"/>
            <a:chOff x="0" y="0"/>
            <a:chExt cx="2369195" cy="3535647"/>
          </a:xfrm>
        </p:grpSpPr>
        <p:sp>
          <p:nvSpPr>
            <p:cNvPr id="4" name="Freeform 4"/>
            <p:cNvSpPr/>
            <p:nvPr/>
          </p:nvSpPr>
          <p:spPr>
            <a:xfrm>
              <a:off x="0" y="0"/>
              <a:ext cx="2369195" cy="3535647"/>
            </a:xfrm>
            <a:custGeom>
              <a:avLst/>
              <a:gdLst/>
              <a:ahLst/>
              <a:cxnLst/>
              <a:rect l="l" t="t" r="r" b="b"/>
              <a:pathLst>
                <a:path w="2369195" h="3535647">
                  <a:moveTo>
                    <a:pt x="0" y="0"/>
                  </a:moveTo>
                  <a:lnTo>
                    <a:pt x="2369195" y="0"/>
                  </a:lnTo>
                  <a:lnTo>
                    <a:pt x="2369195" y="3535647"/>
                  </a:lnTo>
                  <a:lnTo>
                    <a:pt x="0" y="3535647"/>
                  </a:lnTo>
                  <a:close/>
                </a:path>
              </a:pathLst>
            </a:custGeom>
            <a:blipFill>
              <a:blip r:embed="rId2"/>
              <a:stretch>
                <a:fillRect l="-24022" r="-24022"/>
              </a:stretch>
            </a:blipFill>
          </p:spPr>
        </p:sp>
      </p:grpSp>
      <p:grpSp>
        <p:nvGrpSpPr>
          <p:cNvPr id="5" name="Group 5"/>
          <p:cNvGrpSpPr/>
          <p:nvPr/>
        </p:nvGrpSpPr>
        <p:grpSpPr>
          <a:xfrm>
            <a:off x="4111515" y="5136247"/>
            <a:ext cx="2882979" cy="3126092"/>
            <a:chOff x="0" y="0"/>
            <a:chExt cx="3260683" cy="3535647"/>
          </a:xfrm>
        </p:grpSpPr>
        <p:sp>
          <p:nvSpPr>
            <p:cNvPr id="6" name="Freeform 6"/>
            <p:cNvSpPr/>
            <p:nvPr/>
          </p:nvSpPr>
          <p:spPr>
            <a:xfrm>
              <a:off x="0" y="0"/>
              <a:ext cx="3260683" cy="3535647"/>
            </a:xfrm>
            <a:custGeom>
              <a:avLst/>
              <a:gdLst/>
              <a:ahLst/>
              <a:cxnLst/>
              <a:rect l="l" t="t" r="r" b="b"/>
              <a:pathLst>
                <a:path w="3260683" h="3535647">
                  <a:moveTo>
                    <a:pt x="0" y="0"/>
                  </a:moveTo>
                  <a:lnTo>
                    <a:pt x="3260683" y="0"/>
                  </a:lnTo>
                  <a:lnTo>
                    <a:pt x="3260683" y="3535647"/>
                  </a:lnTo>
                  <a:lnTo>
                    <a:pt x="0" y="3535647"/>
                  </a:lnTo>
                  <a:close/>
                </a:path>
              </a:pathLst>
            </a:custGeom>
            <a:blipFill>
              <a:blip r:embed="rId3"/>
              <a:stretch>
                <a:fillRect l="-13645" r="-13645"/>
              </a:stretch>
            </a:blipFill>
          </p:spPr>
        </p:sp>
      </p:grpSp>
      <p:sp>
        <p:nvSpPr>
          <p:cNvPr id="7" name="TextBox 7"/>
          <p:cNvSpPr txBox="1"/>
          <p:nvPr/>
        </p:nvSpPr>
        <p:spPr>
          <a:xfrm>
            <a:off x="1873250" y="1842268"/>
            <a:ext cx="7565092" cy="420115"/>
          </a:xfrm>
          <a:prstGeom prst="rect">
            <a:avLst/>
          </a:prstGeom>
        </p:spPr>
        <p:txBody>
          <a:bodyPr lIns="0" tIns="0" rIns="0" bIns="0" rtlCol="0" anchor="t">
            <a:spAutoFit/>
          </a:bodyPr>
          <a:lstStyle/>
          <a:p>
            <a:pPr algn="l">
              <a:lnSpc>
                <a:spcPts val="3213"/>
              </a:lnSpc>
            </a:pPr>
            <a:r>
              <a:rPr lang="ar-EG" sz="2921" b="1" dirty="0">
                <a:solidFill>
                  <a:srgbClr val="1E439D"/>
                </a:solidFill>
                <a:latin typeface="DM Sans Bold"/>
                <a:ea typeface="DM Sans Bold"/>
                <a:cs typeface="Roya" panose="00000400000000000000" pitchFamily="2" charset="-78"/>
                <a:sym typeface="DM Sans Bold"/>
                <a:rtl/>
              </a:rPr>
              <a:t>نمونه خدمات مهندسی معکوس</a:t>
            </a:r>
            <a:r>
              <a:rPr lang="en-US" sz="2921" b="1" dirty="0">
                <a:solidFill>
                  <a:srgbClr val="1E439D"/>
                </a:solidFill>
                <a:latin typeface="DM Sans Bold"/>
                <a:ea typeface="DM Sans Bold"/>
                <a:cs typeface="Roya" panose="00000400000000000000" pitchFamily="2" charset="-78"/>
                <a:sym typeface="DM Sans Bold"/>
              </a:rPr>
              <a:t> </a:t>
            </a:r>
          </a:p>
        </p:txBody>
      </p:sp>
      <p:sp>
        <p:nvSpPr>
          <p:cNvPr id="8" name="TextBox 8"/>
          <p:cNvSpPr txBox="1"/>
          <p:nvPr/>
        </p:nvSpPr>
        <p:spPr>
          <a:xfrm>
            <a:off x="762976" y="2547424"/>
            <a:ext cx="6231518" cy="1021755"/>
          </a:xfrm>
          <a:prstGeom prst="rect">
            <a:avLst/>
          </a:prstGeom>
        </p:spPr>
        <p:txBody>
          <a:bodyPr lIns="0" tIns="0" rIns="0" bIns="0" rtlCol="0" anchor="t">
            <a:spAutoFit/>
          </a:bodyPr>
          <a:lstStyle/>
          <a:p>
            <a:pPr algn="ctr" rtl="1">
              <a:lnSpc>
                <a:spcPts val="2657"/>
              </a:lnSpc>
            </a:pPr>
            <a:r>
              <a:rPr lang="ar-EG" sz="1898" dirty="0">
                <a:solidFill>
                  <a:srgbClr val="000001"/>
                </a:solidFill>
                <a:latin typeface="DM Sans"/>
                <a:ea typeface="DM Sans"/>
                <a:cs typeface="Roya" panose="00000400000000000000" pitchFamily="2" charset="-78"/>
                <a:sym typeface="DM Sans"/>
                <a:rtl/>
              </a:rPr>
              <a:t>ساخت یکدستگاه مجموعه کامل کوپلینگ فلندر تیپ</a:t>
            </a:r>
            <a:r>
              <a:rPr lang="en-US" sz="1898" dirty="0">
                <a:solidFill>
                  <a:srgbClr val="000001"/>
                </a:solidFill>
                <a:latin typeface="DM Sans"/>
                <a:ea typeface="DM Sans"/>
                <a:cs typeface="Roya" panose="00000400000000000000" pitchFamily="2" charset="-78"/>
                <a:sym typeface="DM Sans"/>
              </a:rPr>
              <a:t> RUPEX RWN 500 </a:t>
            </a:r>
            <a:r>
              <a:rPr lang="ar-EG" sz="1898" dirty="0">
                <a:solidFill>
                  <a:srgbClr val="000001"/>
                </a:solidFill>
                <a:latin typeface="DM Sans"/>
                <a:ea typeface="DM Sans"/>
                <a:cs typeface="Roya" panose="00000400000000000000" pitchFamily="2" charset="-78"/>
                <a:sym typeface="DM Sans"/>
                <a:rtl/>
              </a:rPr>
              <a:t>به روش مهندسی معکوس به سفارش شرکت کاغذ پارس</a:t>
            </a:r>
          </a:p>
          <a:p>
            <a:pPr algn="ctr">
              <a:lnSpc>
                <a:spcPts val="2657"/>
              </a:lnSpc>
            </a:pPr>
            <a:endParaRPr lang="ar-EG" sz="1898" dirty="0">
              <a:solidFill>
                <a:srgbClr val="000001"/>
              </a:solidFill>
              <a:latin typeface="DM Sans"/>
              <a:ea typeface="DM Sans"/>
              <a:cs typeface="DM Sans"/>
              <a:sym typeface="DM Sans"/>
              <a:rtl/>
            </a:endParaRPr>
          </a:p>
        </p:txBody>
      </p:sp>
      <p:sp>
        <p:nvSpPr>
          <p:cNvPr id="9" name="TextBox 9"/>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sp>
        <p:nvSpPr>
          <p:cNvPr id="10" name="Freeform 10"/>
          <p:cNvSpPr/>
          <p:nvPr/>
        </p:nvSpPr>
        <p:spPr>
          <a:xfrm>
            <a:off x="312117" y="470353"/>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4"/>
            <a:stretch>
              <a:fillRect/>
            </a:stretch>
          </a:blipFill>
        </p:spPr>
      </p:sp>
      <p:sp>
        <p:nvSpPr>
          <p:cNvPr id="11" name="TextBox 11"/>
          <p:cNvSpPr txBox="1"/>
          <p:nvPr/>
        </p:nvSpPr>
        <p:spPr>
          <a:xfrm>
            <a:off x="1298402" y="841846"/>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sp>
        <p:nvSpPr>
          <p:cNvPr id="12" name="Rectangle 11"/>
          <p:cNvSpPr/>
          <p:nvPr/>
        </p:nvSpPr>
        <p:spPr>
          <a:xfrm>
            <a:off x="6661842" y="10436229"/>
            <a:ext cx="474810" cy="270074"/>
          </a:xfrm>
          <a:prstGeom prst="rect">
            <a:avLst/>
          </a:prstGeom>
        </p:spPr>
        <p:txBody>
          <a:bodyPr wrap="none">
            <a:spAutoFit/>
          </a:bodyPr>
          <a:lstStyle/>
          <a:p>
            <a:pPr algn="ctr">
              <a:lnSpc>
                <a:spcPts val="1200"/>
              </a:lnSpc>
            </a:pPr>
            <a:r>
              <a:rPr lang="en-US" b="1" dirty="0" smtClean="0">
                <a:solidFill>
                  <a:srgbClr val="000001"/>
                </a:solidFill>
                <a:latin typeface="Bricolage Grotesque Bold"/>
                <a:ea typeface="Bricolage Grotesque Bold"/>
                <a:cs typeface="Bricolage Grotesque Bold"/>
                <a:sym typeface="Bricolage Grotesque Bold"/>
              </a:rPr>
              <a:t>20</a:t>
            </a:r>
            <a:endParaRPr lang="en-US"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58223" y="3931908"/>
            <a:ext cx="6041024" cy="0"/>
          </a:xfrm>
          <a:prstGeom prst="line">
            <a:avLst/>
          </a:prstGeom>
          <a:ln w="9525" cap="rnd">
            <a:solidFill>
              <a:srgbClr val="000001">
                <a:alpha val="24706"/>
              </a:srgbClr>
            </a:solidFill>
            <a:prstDash val="solid"/>
            <a:headEnd type="none" w="sm" len="sm"/>
            <a:tailEnd type="none" w="sm" len="sm"/>
          </a:ln>
        </p:spPr>
      </p:sp>
      <p:grpSp>
        <p:nvGrpSpPr>
          <p:cNvPr id="3" name="Group 3"/>
          <p:cNvGrpSpPr/>
          <p:nvPr/>
        </p:nvGrpSpPr>
        <p:grpSpPr>
          <a:xfrm>
            <a:off x="244142" y="4669780"/>
            <a:ext cx="3535858" cy="4094461"/>
            <a:chOff x="0" y="0"/>
            <a:chExt cx="3053282" cy="3535647"/>
          </a:xfrm>
        </p:grpSpPr>
        <p:sp>
          <p:nvSpPr>
            <p:cNvPr id="4" name="Freeform 4"/>
            <p:cNvSpPr/>
            <p:nvPr/>
          </p:nvSpPr>
          <p:spPr>
            <a:xfrm>
              <a:off x="0" y="0"/>
              <a:ext cx="3053282" cy="3535647"/>
            </a:xfrm>
            <a:custGeom>
              <a:avLst/>
              <a:gdLst/>
              <a:ahLst/>
              <a:cxnLst/>
              <a:rect l="l" t="t" r="r" b="b"/>
              <a:pathLst>
                <a:path w="3053282" h="3535647">
                  <a:moveTo>
                    <a:pt x="0" y="0"/>
                  </a:moveTo>
                  <a:lnTo>
                    <a:pt x="3053282" y="0"/>
                  </a:lnTo>
                  <a:lnTo>
                    <a:pt x="3053282" y="3535647"/>
                  </a:lnTo>
                  <a:lnTo>
                    <a:pt x="0" y="3535647"/>
                  </a:lnTo>
                  <a:close/>
                </a:path>
              </a:pathLst>
            </a:custGeom>
            <a:blipFill>
              <a:blip r:embed="rId2"/>
              <a:stretch>
                <a:fillRect l="-15423" r="-15423"/>
              </a:stretch>
            </a:blipFill>
          </p:spPr>
        </p:sp>
      </p:grpSp>
      <p:grpSp>
        <p:nvGrpSpPr>
          <p:cNvPr id="5" name="Group 5"/>
          <p:cNvGrpSpPr/>
          <p:nvPr/>
        </p:nvGrpSpPr>
        <p:grpSpPr>
          <a:xfrm>
            <a:off x="3975035" y="4875017"/>
            <a:ext cx="3379264" cy="3683987"/>
            <a:chOff x="0" y="0"/>
            <a:chExt cx="3243193" cy="3535647"/>
          </a:xfrm>
        </p:grpSpPr>
        <p:sp>
          <p:nvSpPr>
            <p:cNvPr id="6" name="Freeform 6"/>
            <p:cNvSpPr/>
            <p:nvPr/>
          </p:nvSpPr>
          <p:spPr>
            <a:xfrm>
              <a:off x="0" y="0"/>
              <a:ext cx="3243193" cy="3535647"/>
            </a:xfrm>
            <a:custGeom>
              <a:avLst/>
              <a:gdLst/>
              <a:ahLst/>
              <a:cxnLst/>
              <a:rect l="l" t="t" r="r" b="b"/>
              <a:pathLst>
                <a:path w="3243193" h="3535647">
                  <a:moveTo>
                    <a:pt x="0" y="0"/>
                  </a:moveTo>
                  <a:lnTo>
                    <a:pt x="3243193" y="0"/>
                  </a:lnTo>
                  <a:lnTo>
                    <a:pt x="3243193" y="3535647"/>
                  </a:lnTo>
                  <a:lnTo>
                    <a:pt x="0" y="3535647"/>
                  </a:lnTo>
                  <a:close/>
                </a:path>
              </a:pathLst>
            </a:custGeom>
            <a:blipFill>
              <a:blip r:embed="rId3"/>
              <a:stretch>
                <a:fillRect t="-397" b="-397"/>
              </a:stretch>
            </a:blipFill>
          </p:spPr>
        </p:sp>
      </p:grpSp>
      <p:sp>
        <p:nvSpPr>
          <p:cNvPr id="7" name="TextBox 7"/>
          <p:cNvSpPr txBox="1"/>
          <p:nvPr/>
        </p:nvSpPr>
        <p:spPr>
          <a:xfrm>
            <a:off x="244142" y="1793997"/>
            <a:ext cx="7565092" cy="420115"/>
          </a:xfrm>
          <a:prstGeom prst="rect">
            <a:avLst/>
          </a:prstGeom>
        </p:spPr>
        <p:txBody>
          <a:bodyPr lIns="0" tIns="0" rIns="0" bIns="0" rtlCol="0" anchor="t">
            <a:spAutoFit/>
          </a:bodyPr>
          <a:lstStyle/>
          <a:p>
            <a:pPr algn="ctr">
              <a:lnSpc>
                <a:spcPts val="3213"/>
              </a:lnSpc>
            </a:pPr>
            <a:r>
              <a:rPr lang="ar-EG" sz="2921" b="1" dirty="0">
                <a:solidFill>
                  <a:srgbClr val="1E439D"/>
                </a:solidFill>
                <a:latin typeface="DM Sans Bold"/>
                <a:ea typeface="DM Sans Bold"/>
                <a:cs typeface="Roya" panose="00000400000000000000" pitchFamily="2" charset="-78"/>
                <a:sym typeface="DM Sans Bold"/>
                <a:rtl/>
              </a:rPr>
              <a:t>نمونه خدمات مهندسی معکوس</a:t>
            </a:r>
            <a:r>
              <a:rPr lang="en-US" sz="2921" b="1" dirty="0">
                <a:solidFill>
                  <a:srgbClr val="1E439D"/>
                </a:solidFill>
                <a:latin typeface="DM Sans Bold"/>
                <a:ea typeface="DM Sans Bold"/>
                <a:cs typeface="Roya" panose="00000400000000000000" pitchFamily="2" charset="-78"/>
                <a:sym typeface="DM Sans Bold"/>
              </a:rPr>
              <a:t> </a:t>
            </a:r>
          </a:p>
        </p:txBody>
      </p:sp>
      <p:sp>
        <p:nvSpPr>
          <p:cNvPr id="8" name="TextBox 8"/>
          <p:cNvSpPr txBox="1"/>
          <p:nvPr/>
        </p:nvSpPr>
        <p:spPr>
          <a:xfrm>
            <a:off x="762976" y="2547424"/>
            <a:ext cx="6231518" cy="1021755"/>
          </a:xfrm>
          <a:prstGeom prst="rect">
            <a:avLst/>
          </a:prstGeom>
        </p:spPr>
        <p:txBody>
          <a:bodyPr lIns="0" tIns="0" rIns="0" bIns="0" rtlCol="0" anchor="t">
            <a:spAutoFit/>
          </a:bodyPr>
          <a:lstStyle/>
          <a:p>
            <a:pPr algn="ctr" rtl="1">
              <a:lnSpc>
                <a:spcPts val="2657"/>
              </a:lnSpc>
            </a:pPr>
            <a:r>
              <a:rPr lang="ar-EG" sz="1898" dirty="0">
                <a:solidFill>
                  <a:srgbClr val="000001"/>
                </a:solidFill>
                <a:latin typeface="DM Sans"/>
                <a:ea typeface="DM Sans"/>
                <a:cs typeface="Roya" panose="00000400000000000000" pitchFamily="2" charset="-78"/>
                <a:sym typeface="DM Sans"/>
                <a:rtl/>
              </a:rPr>
              <a:t>ساخت مجموعه وکیوم هد پمپ</a:t>
            </a:r>
            <a:r>
              <a:rPr lang="en-US" sz="1898" dirty="0">
                <a:solidFill>
                  <a:srgbClr val="000001"/>
                </a:solidFill>
                <a:latin typeface="DM Sans"/>
                <a:ea typeface="DM Sans"/>
                <a:cs typeface="Roya" panose="00000400000000000000" pitchFamily="2" charset="-78"/>
                <a:sym typeface="DM Sans"/>
              </a:rPr>
              <a:t> NASH </a:t>
            </a:r>
            <a:r>
              <a:rPr lang="ar-EG" sz="1898" dirty="0">
                <a:solidFill>
                  <a:srgbClr val="000001"/>
                </a:solidFill>
                <a:latin typeface="DM Sans"/>
                <a:ea typeface="DM Sans"/>
                <a:cs typeface="Roya" panose="00000400000000000000" pitchFamily="2" charset="-78"/>
                <a:sym typeface="DM Sans"/>
                <a:rtl/>
              </a:rPr>
              <a:t>به روش مهندسی معکوس به سفارش شرکت کاغذ پارس</a:t>
            </a:r>
          </a:p>
          <a:p>
            <a:pPr algn="ctr">
              <a:lnSpc>
                <a:spcPts val="2657"/>
              </a:lnSpc>
            </a:pPr>
            <a:endParaRPr lang="ar-EG" sz="1898" dirty="0">
              <a:solidFill>
                <a:srgbClr val="000001"/>
              </a:solidFill>
              <a:latin typeface="DM Sans"/>
              <a:ea typeface="DM Sans"/>
              <a:cs typeface="DM Sans"/>
              <a:sym typeface="DM Sans"/>
              <a:rtl/>
            </a:endParaRPr>
          </a:p>
        </p:txBody>
      </p:sp>
      <p:sp>
        <p:nvSpPr>
          <p:cNvPr id="9" name="TextBox 9"/>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sp>
        <p:nvSpPr>
          <p:cNvPr id="10" name="Freeform 10"/>
          <p:cNvSpPr/>
          <p:nvPr/>
        </p:nvSpPr>
        <p:spPr>
          <a:xfrm>
            <a:off x="312117" y="470353"/>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4"/>
            <a:stretch>
              <a:fillRect/>
            </a:stretch>
          </a:blipFill>
        </p:spPr>
      </p:sp>
      <p:sp>
        <p:nvSpPr>
          <p:cNvPr id="11" name="TextBox 11"/>
          <p:cNvSpPr txBox="1"/>
          <p:nvPr/>
        </p:nvSpPr>
        <p:spPr>
          <a:xfrm>
            <a:off x="1298402" y="841846"/>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sp>
        <p:nvSpPr>
          <p:cNvPr id="12" name="Rectangle 11"/>
          <p:cNvSpPr/>
          <p:nvPr/>
        </p:nvSpPr>
        <p:spPr>
          <a:xfrm>
            <a:off x="6698711" y="10436229"/>
            <a:ext cx="401072" cy="270074"/>
          </a:xfrm>
          <a:prstGeom prst="rect">
            <a:avLst/>
          </a:prstGeom>
        </p:spPr>
        <p:txBody>
          <a:bodyPr wrap="none">
            <a:spAutoFit/>
          </a:bodyPr>
          <a:lstStyle/>
          <a:p>
            <a:pPr algn="ctr">
              <a:lnSpc>
                <a:spcPts val="1200"/>
              </a:lnSpc>
            </a:pPr>
            <a:r>
              <a:rPr lang="en-US" b="1" dirty="0" smtClean="0">
                <a:solidFill>
                  <a:srgbClr val="000001"/>
                </a:solidFill>
                <a:latin typeface="Bricolage Grotesque Bold"/>
                <a:ea typeface="Bricolage Grotesque Bold"/>
                <a:cs typeface="Bricolage Grotesque Bold"/>
                <a:sym typeface="Bricolage Grotesque Bold"/>
              </a:rPr>
              <a:t>21</a:t>
            </a:r>
            <a:endParaRPr lang="en-US"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58223" y="3931908"/>
            <a:ext cx="6041024" cy="0"/>
          </a:xfrm>
          <a:prstGeom prst="line">
            <a:avLst/>
          </a:prstGeom>
          <a:ln w="9525" cap="rnd">
            <a:solidFill>
              <a:srgbClr val="000001">
                <a:alpha val="24706"/>
              </a:srgbClr>
            </a:solidFill>
            <a:prstDash val="solid"/>
            <a:headEnd type="none" w="sm" len="sm"/>
            <a:tailEnd type="none" w="sm" len="sm"/>
          </a:ln>
        </p:spPr>
      </p:sp>
      <p:grpSp>
        <p:nvGrpSpPr>
          <p:cNvPr id="3" name="Group 3"/>
          <p:cNvGrpSpPr/>
          <p:nvPr/>
        </p:nvGrpSpPr>
        <p:grpSpPr>
          <a:xfrm>
            <a:off x="308343" y="4774870"/>
            <a:ext cx="3879594" cy="4492501"/>
            <a:chOff x="0" y="0"/>
            <a:chExt cx="3053282" cy="3535647"/>
          </a:xfrm>
        </p:grpSpPr>
        <p:sp>
          <p:nvSpPr>
            <p:cNvPr id="4" name="Freeform 4"/>
            <p:cNvSpPr/>
            <p:nvPr/>
          </p:nvSpPr>
          <p:spPr>
            <a:xfrm>
              <a:off x="0" y="0"/>
              <a:ext cx="3053282" cy="3535647"/>
            </a:xfrm>
            <a:custGeom>
              <a:avLst/>
              <a:gdLst/>
              <a:ahLst/>
              <a:cxnLst/>
              <a:rect l="l" t="t" r="r" b="b"/>
              <a:pathLst>
                <a:path w="3053282" h="3535647">
                  <a:moveTo>
                    <a:pt x="0" y="0"/>
                  </a:moveTo>
                  <a:lnTo>
                    <a:pt x="3053282" y="0"/>
                  </a:lnTo>
                  <a:lnTo>
                    <a:pt x="3053282" y="3535647"/>
                  </a:lnTo>
                  <a:lnTo>
                    <a:pt x="0" y="3535647"/>
                  </a:lnTo>
                  <a:close/>
                </a:path>
              </a:pathLst>
            </a:custGeom>
            <a:blipFill>
              <a:blip r:embed="rId2"/>
              <a:stretch>
                <a:fillRect t="-540" b="-540"/>
              </a:stretch>
            </a:blipFill>
          </p:spPr>
        </p:sp>
      </p:grpSp>
      <p:grpSp>
        <p:nvGrpSpPr>
          <p:cNvPr id="5" name="Group 5"/>
          <p:cNvGrpSpPr/>
          <p:nvPr/>
        </p:nvGrpSpPr>
        <p:grpSpPr>
          <a:xfrm>
            <a:off x="4497294" y="4327195"/>
            <a:ext cx="2581856" cy="2569307"/>
            <a:chOff x="0" y="0"/>
            <a:chExt cx="3073063" cy="3058128"/>
          </a:xfrm>
        </p:grpSpPr>
        <p:sp>
          <p:nvSpPr>
            <p:cNvPr id="6" name="Freeform 6"/>
            <p:cNvSpPr/>
            <p:nvPr/>
          </p:nvSpPr>
          <p:spPr>
            <a:xfrm>
              <a:off x="0" y="0"/>
              <a:ext cx="3073063" cy="3058128"/>
            </a:xfrm>
            <a:custGeom>
              <a:avLst/>
              <a:gdLst/>
              <a:ahLst/>
              <a:cxnLst/>
              <a:rect l="l" t="t" r="r" b="b"/>
              <a:pathLst>
                <a:path w="3073063" h="3058128">
                  <a:moveTo>
                    <a:pt x="0" y="0"/>
                  </a:moveTo>
                  <a:lnTo>
                    <a:pt x="3073063" y="0"/>
                  </a:lnTo>
                  <a:lnTo>
                    <a:pt x="3073063" y="3058128"/>
                  </a:lnTo>
                  <a:lnTo>
                    <a:pt x="0" y="3058128"/>
                  </a:lnTo>
                  <a:close/>
                </a:path>
              </a:pathLst>
            </a:custGeom>
            <a:blipFill>
              <a:blip r:embed="rId3"/>
              <a:stretch>
                <a:fillRect t="-17028" b="-17028"/>
              </a:stretch>
            </a:blipFill>
          </p:spPr>
        </p:sp>
      </p:grpSp>
      <p:grpSp>
        <p:nvGrpSpPr>
          <p:cNvPr id="7" name="Group 7"/>
          <p:cNvGrpSpPr/>
          <p:nvPr/>
        </p:nvGrpSpPr>
        <p:grpSpPr>
          <a:xfrm>
            <a:off x="4497294" y="7287028"/>
            <a:ext cx="2581856" cy="2569307"/>
            <a:chOff x="0" y="0"/>
            <a:chExt cx="3073063" cy="3058128"/>
          </a:xfrm>
        </p:grpSpPr>
        <p:sp>
          <p:nvSpPr>
            <p:cNvPr id="8" name="Freeform 8"/>
            <p:cNvSpPr/>
            <p:nvPr/>
          </p:nvSpPr>
          <p:spPr>
            <a:xfrm>
              <a:off x="0" y="0"/>
              <a:ext cx="3073063" cy="3058128"/>
            </a:xfrm>
            <a:custGeom>
              <a:avLst/>
              <a:gdLst/>
              <a:ahLst/>
              <a:cxnLst/>
              <a:rect l="l" t="t" r="r" b="b"/>
              <a:pathLst>
                <a:path w="3073063" h="3058128">
                  <a:moveTo>
                    <a:pt x="0" y="0"/>
                  </a:moveTo>
                  <a:lnTo>
                    <a:pt x="3073063" y="0"/>
                  </a:lnTo>
                  <a:lnTo>
                    <a:pt x="3073063" y="3058128"/>
                  </a:lnTo>
                  <a:lnTo>
                    <a:pt x="0" y="3058128"/>
                  </a:lnTo>
                  <a:close/>
                </a:path>
              </a:pathLst>
            </a:custGeom>
            <a:blipFill>
              <a:blip r:embed="rId4"/>
              <a:stretch>
                <a:fillRect l="-2200" r="-2200"/>
              </a:stretch>
            </a:blipFill>
          </p:spPr>
        </p:sp>
      </p:grpSp>
      <p:sp>
        <p:nvSpPr>
          <p:cNvPr id="9" name="TextBox 9"/>
          <p:cNvSpPr txBox="1"/>
          <p:nvPr/>
        </p:nvSpPr>
        <p:spPr>
          <a:xfrm>
            <a:off x="96189" y="1732023"/>
            <a:ext cx="7565092" cy="420115"/>
          </a:xfrm>
          <a:prstGeom prst="rect">
            <a:avLst/>
          </a:prstGeom>
        </p:spPr>
        <p:txBody>
          <a:bodyPr lIns="0" tIns="0" rIns="0" bIns="0" rtlCol="0" anchor="t">
            <a:spAutoFit/>
          </a:bodyPr>
          <a:lstStyle/>
          <a:p>
            <a:pPr algn="ctr">
              <a:lnSpc>
                <a:spcPts val="3213"/>
              </a:lnSpc>
            </a:pPr>
            <a:r>
              <a:rPr lang="ar-EG" sz="2921" b="1" dirty="0">
                <a:solidFill>
                  <a:srgbClr val="1E439D"/>
                </a:solidFill>
                <a:latin typeface="DM Sans Bold"/>
                <a:ea typeface="DM Sans Bold"/>
                <a:cs typeface="Roya" panose="00000400000000000000" pitchFamily="2" charset="-78"/>
                <a:sym typeface="DM Sans Bold"/>
                <a:rtl/>
              </a:rPr>
              <a:t>نمونه خدمات مهندسی معکوس</a:t>
            </a:r>
            <a:r>
              <a:rPr lang="en-US" sz="2921" b="1" dirty="0">
                <a:solidFill>
                  <a:srgbClr val="1E439D"/>
                </a:solidFill>
                <a:latin typeface="DM Sans Bold"/>
                <a:ea typeface="DM Sans Bold"/>
                <a:cs typeface="Roya" panose="00000400000000000000" pitchFamily="2" charset="-78"/>
                <a:sym typeface="DM Sans Bold"/>
              </a:rPr>
              <a:t> </a:t>
            </a:r>
          </a:p>
        </p:txBody>
      </p:sp>
      <p:sp>
        <p:nvSpPr>
          <p:cNvPr id="10" name="TextBox 10"/>
          <p:cNvSpPr txBox="1"/>
          <p:nvPr/>
        </p:nvSpPr>
        <p:spPr>
          <a:xfrm>
            <a:off x="762976" y="2547424"/>
            <a:ext cx="6231518" cy="1021755"/>
          </a:xfrm>
          <a:prstGeom prst="rect">
            <a:avLst/>
          </a:prstGeom>
        </p:spPr>
        <p:txBody>
          <a:bodyPr lIns="0" tIns="0" rIns="0" bIns="0" rtlCol="0" anchor="t">
            <a:spAutoFit/>
          </a:bodyPr>
          <a:lstStyle/>
          <a:p>
            <a:pPr algn="ctr" rtl="1">
              <a:lnSpc>
                <a:spcPts val="2657"/>
              </a:lnSpc>
            </a:pPr>
            <a:r>
              <a:rPr lang="ar-EG" sz="1898" dirty="0">
                <a:solidFill>
                  <a:srgbClr val="000001"/>
                </a:solidFill>
                <a:latin typeface="DM Sans"/>
                <a:ea typeface="DM Sans"/>
                <a:cs typeface="Roya" panose="00000400000000000000" pitchFamily="2" charset="-78"/>
                <a:sym typeface="DM Sans"/>
                <a:rtl/>
              </a:rPr>
              <a:t>ساخت پروانه پمپ</a:t>
            </a:r>
            <a:r>
              <a:rPr lang="en-US" sz="1898" dirty="0">
                <a:solidFill>
                  <a:srgbClr val="000001"/>
                </a:solidFill>
                <a:latin typeface="DM Sans"/>
                <a:ea typeface="DM Sans"/>
                <a:cs typeface="Roya" panose="00000400000000000000" pitchFamily="2" charset="-78"/>
                <a:sym typeface="DM Sans"/>
              </a:rPr>
              <a:t> KSB </a:t>
            </a:r>
            <a:r>
              <a:rPr lang="ar-EG" sz="1898" dirty="0">
                <a:solidFill>
                  <a:srgbClr val="000001"/>
                </a:solidFill>
                <a:latin typeface="DM Sans"/>
                <a:ea typeface="DM Sans"/>
                <a:cs typeface="Roya" panose="00000400000000000000" pitchFamily="2" charset="-78"/>
                <a:sym typeface="DM Sans"/>
                <a:rtl/>
              </a:rPr>
              <a:t>سایز </a:t>
            </a:r>
            <a:r>
              <a:rPr lang="en-US" sz="1898" dirty="0">
                <a:solidFill>
                  <a:srgbClr val="000001"/>
                </a:solidFill>
                <a:latin typeface="DM Sans"/>
                <a:ea typeface="DM Sans"/>
                <a:cs typeface="Roya" panose="00000400000000000000" pitchFamily="2" charset="-78"/>
                <a:sym typeface="DM Sans"/>
              </a:rPr>
              <a:t>200</a:t>
            </a:r>
            <a:r>
              <a:rPr lang="ar-EG" sz="1898" dirty="0">
                <a:solidFill>
                  <a:srgbClr val="000001"/>
                </a:solidFill>
                <a:latin typeface="DM Sans"/>
                <a:ea typeface="DM Sans"/>
                <a:cs typeface="Roya" panose="00000400000000000000" pitchFamily="2" charset="-78"/>
                <a:sym typeface="DM Sans"/>
                <a:rtl/>
              </a:rPr>
              <a:t>-</a:t>
            </a:r>
            <a:r>
              <a:rPr lang="en-US" sz="1898" dirty="0">
                <a:solidFill>
                  <a:srgbClr val="000001"/>
                </a:solidFill>
                <a:latin typeface="DM Sans"/>
                <a:ea typeface="DM Sans"/>
                <a:cs typeface="Roya" panose="00000400000000000000" pitchFamily="2" charset="-78"/>
                <a:sym typeface="DM Sans"/>
              </a:rPr>
              <a:t>500</a:t>
            </a:r>
            <a:r>
              <a:rPr lang="ar-EG" sz="1898" dirty="0">
                <a:solidFill>
                  <a:srgbClr val="000001"/>
                </a:solidFill>
                <a:latin typeface="DM Sans"/>
                <a:ea typeface="DM Sans"/>
                <a:cs typeface="Roya" panose="00000400000000000000" pitchFamily="2" charset="-78"/>
                <a:sym typeface="DM Sans"/>
                <a:rtl/>
              </a:rPr>
              <a:t> از متریال داپلکس به روش مهندسی معکوش به سفارش شرکت مهندسی پمپاژ شیدی</a:t>
            </a:r>
            <a:r>
              <a:rPr lang="en-US" sz="1898" dirty="0">
                <a:solidFill>
                  <a:srgbClr val="000001"/>
                </a:solidFill>
                <a:latin typeface="DM Sans"/>
                <a:ea typeface="DM Sans"/>
                <a:cs typeface="Roya" panose="00000400000000000000" pitchFamily="2" charset="-78"/>
                <a:sym typeface="DM Sans"/>
              </a:rPr>
              <a:t> </a:t>
            </a:r>
          </a:p>
          <a:p>
            <a:pPr algn="ctr">
              <a:lnSpc>
                <a:spcPts val="2657"/>
              </a:lnSpc>
            </a:pPr>
            <a:endParaRPr lang="en-US" sz="1898" dirty="0">
              <a:solidFill>
                <a:srgbClr val="000001"/>
              </a:solidFill>
              <a:latin typeface="DM Sans"/>
              <a:ea typeface="DM Sans"/>
              <a:cs typeface="DM Sans"/>
              <a:sym typeface="DM Sans"/>
            </a:endParaRPr>
          </a:p>
        </p:txBody>
      </p:sp>
      <p:sp>
        <p:nvSpPr>
          <p:cNvPr id="11" name="TextBox 11"/>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sp>
        <p:nvSpPr>
          <p:cNvPr id="12" name="Freeform 12"/>
          <p:cNvSpPr/>
          <p:nvPr/>
        </p:nvSpPr>
        <p:spPr>
          <a:xfrm>
            <a:off x="425578" y="366558"/>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5"/>
            <a:stretch>
              <a:fillRect/>
            </a:stretch>
          </a:blipFill>
        </p:spPr>
      </p:sp>
      <p:sp>
        <p:nvSpPr>
          <p:cNvPr id="13" name="TextBox 13"/>
          <p:cNvSpPr txBox="1"/>
          <p:nvPr/>
        </p:nvSpPr>
        <p:spPr>
          <a:xfrm>
            <a:off x="1411862" y="738051"/>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sp>
        <p:nvSpPr>
          <p:cNvPr id="14" name="Rectangle 13"/>
          <p:cNvSpPr/>
          <p:nvPr/>
        </p:nvSpPr>
        <p:spPr>
          <a:xfrm>
            <a:off x="6669056" y="10436229"/>
            <a:ext cx="460382" cy="270074"/>
          </a:xfrm>
          <a:prstGeom prst="rect">
            <a:avLst/>
          </a:prstGeom>
        </p:spPr>
        <p:txBody>
          <a:bodyPr wrap="none">
            <a:spAutoFit/>
          </a:bodyPr>
          <a:lstStyle/>
          <a:p>
            <a:pPr algn="ctr">
              <a:lnSpc>
                <a:spcPts val="1200"/>
              </a:lnSpc>
            </a:pPr>
            <a:r>
              <a:rPr lang="en-US" b="1" dirty="0" smtClean="0">
                <a:solidFill>
                  <a:srgbClr val="000001"/>
                </a:solidFill>
                <a:latin typeface="Bricolage Grotesque Bold"/>
                <a:ea typeface="Bricolage Grotesque Bold"/>
                <a:cs typeface="Bricolage Grotesque Bold"/>
                <a:sym typeface="Bricolage Grotesque Bold"/>
              </a:rPr>
              <a:t>22</a:t>
            </a:r>
            <a:endParaRPr lang="en-US"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2088470" y="2706979"/>
            <a:ext cx="3631068" cy="1160446"/>
          </a:xfrm>
          <a:prstGeom prst="rect">
            <a:avLst/>
          </a:prstGeom>
        </p:spPr>
        <p:txBody>
          <a:bodyPr lIns="0" tIns="0" rIns="0" bIns="0" rtlCol="0" anchor="t">
            <a:spAutoFit/>
          </a:bodyPr>
          <a:lstStyle/>
          <a:p>
            <a:pPr algn="r">
              <a:lnSpc>
                <a:spcPts val="4520"/>
              </a:lnSpc>
            </a:pPr>
            <a:r>
              <a:rPr lang="ar-EG" sz="4109" b="1" dirty="0">
                <a:solidFill>
                  <a:srgbClr val="1E439D"/>
                </a:solidFill>
                <a:latin typeface="DM Sans Bold"/>
                <a:ea typeface="DM Sans Bold"/>
                <a:cs typeface="Roya" panose="00000400000000000000" pitchFamily="2" charset="-78"/>
                <a:sym typeface="DM Sans Bold"/>
                <a:rtl/>
              </a:rPr>
              <a:t>لیست برخی مشتریان</a:t>
            </a:r>
          </a:p>
          <a:p>
            <a:pPr algn="r">
              <a:lnSpc>
                <a:spcPts val="4520"/>
              </a:lnSpc>
            </a:pPr>
            <a:endParaRPr lang="ar-EG" sz="4109" b="1" dirty="0">
              <a:solidFill>
                <a:srgbClr val="1E439D"/>
              </a:solidFill>
              <a:latin typeface="DM Sans Bold"/>
              <a:ea typeface="DM Sans Bold"/>
              <a:cs typeface="DM Sans Bold"/>
              <a:sym typeface="DM Sans Bold"/>
              <a:rtl/>
            </a:endParaRPr>
          </a:p>
        </p:txBody>
      </p:sp>
      <p:sp>
        <p:nvSpPr>
          <p:cNvPr id="5" name="TextBox 5"/>
          <p:cNvSpPr txBox="1"/>
          <p:nvPr/>
        </p:nvSpPr>
        <p:spPr>
          <a:xfrm>
            <a:off x="1331285" y="3618386"/>
            <a:ext cx="5083150" cy="4971161"/>
          </a:xfrm>
          <a:prstGeom prst="rect">
            <a:avLst/>
          </a:prstGeom>
        </p:spPr>
        <p:txBody>
          <a:bodyPr wrap="square" lIns="0" tIns="0" rIns="0" bIns="0" rtlCol="0" anchor="t">
            <a:spAutoFit/>
          </a:bodyPr>
          <a:lstStyle/>
          <a:p>
            <a:pPr algn="ctr" rtl="1"/>
            <a:r>
              <a:rPr lang="ar-EG" sz="2400" dirty="0">
                <a:solidFill>
                  <a:srgbClr val="000001"/>
                </a:solidFill>
                <a:latin typeface="DM Sans"/>
                <a:ea typeface="DM Sans"/>
                <a:cs typeface="Roya" panose="00000400000000000000" pitchFamily="2" charset="-78"/>
                <a:sym typeface="DM Sans"/>
                <a:rtl/>
              </a:rPr>
              <a:t>•شرکت کاغذ پارس</a:t>
            </a:r>
          </a:p>
          <a:p>
            <a:pPr algn="ctr" rtl="1"/>
            <a:r>
              <a:rPr lang="en-US" sz="2400" dirty="0">
                <a:solidFill>
                  <a:srgbClr val="000001"/>
                </a:solidFill>
                <a:latin typeface="DM Sans"/>
                <a:ea typeface="DM Sans"/>
                <a:cs typeface="Roya" panose="00000400000000000000" pitchFamily="2" charset="-78"/>
                <a:sym typeface="DM Sans"/>
              </a:rPr>
              <a:t>•</a:t>
            </a:r>
            <a:r>
              <a:rPr lang="ar-EG" sz="2400" dirty="0">
                <a:solidFill>
                  <a:srgbClr val="000001"/>
                </a:solidFill>
                <a:latin typeface="DM Sans"/>
                <a:ea typeface="DM Sans"/>
                <a:cs typeface="Roya" panose="00000400000000000000" pitchFamily="2" charset="-78"/>
                <a:sym typeface="DM Sans"/>
                <a:rtl/>
              </a:rPr>
              <a:t>شرکت ابیان دارو</a:t>
            </a:r>
          </a:p>
          <a:p>
            <a:pPr algn="ctr" rtl="1"/>
            <a:r>
              <a:rPr lang="en-US" sz="2400" dirty="0">
                <a:solidFill>
                  <a:srgbClr val="000001"/>
                </a:solidFill>
                <a:latin typeface="DM Sans"/>
                <a:ea typeface="DM Sans"/>
                <a:cs typeface="Roya" panose="00000400000000000000" pitchFamily="2" charset="-78"/>
                <a:sym typeface="DM Sans"/>
              </a:rPr>
              <a:t>•</a:t>
            </a:r>
            <a:r>
              <a:rPr lang="ar-EG" sz="2400" dirty="0">
                <a:solidFill>
                  <a:srgbClr val="000001"/>
                </a:solidFill>
                <a:latin typeface="DM Sans"/>
                <a:ea typeface="DM Sans"/>
                <a:cs typeface="Roya" panose="00000400000000000000" pitchFamily="2" charset="-78"/>
                <a:sym typeface="DM Sans"/>
                <a:rtl/>
              </a:rPr>
              <a:t>شرکت پالایشگاه پگاه پرشنگ</a:t>
            </a:r>
          </a:p>
          <a:p>
            <a:pPr algn="ctr" rtl="1"/>
            <a:r>
              <a:rPr lang="en-US" sz="2400" dirty="0">
                <a:solidFill>
                  <a:srgbClr val="000001"/>
                </a:solidFill>
                <a:latin typeface="DM Sans"/>
                <a:ea typeface="DM Sans"/>
                <a:cs typeface="Roya" panose="00000400000000000000" pitchFamily="2" charset="-78"/>
                <a:sym typeface="DM Sans"/>
              </a:rPr>
              <a:t>•</a:t>
            </a:r>
            <a:r>
              <a:rPr lang="ar-EG" sz="2400" dirty="0">
                <a:solidFill>
                  <a:srgbClr val="000001"/>
                </a:solidFill>
                <a:latin typeface="DM Sans"/>
                <a:ea typeface="DM Sans"/>
                <a:cs typeface="Roya" panose="00000400000000000000" pitchFamily="2" charset="-78"/>
                <a:sym typeface="DM Sans"/>
                <a:rtl/>
              </a:rPr>
              <a:t>شرکت تجهیز پترو پرتو</a:t>
            </a:r>
          </a:p>
          <a:p>
            <a:pPr algn="ctr" rtl="1"/>
            <a:r>
              <a:rPr lang="en-US" sz="2400" dirty="0">
                <a:solidFill>
                  <a:srgbClr val="000001"/>
                </a:solidFill>
                <a:latin typeface="DM Sans"/>
                <a:ea typeface="DM Sans"/>
                <a:cs typeface="Roya" panose="00000400000000000000" pitchFamily="2" charset="-78"/>
                <a:sym typeface="DM Sans"/>
              </a:rPr>
              <a:t>•</a:t>
            </a:r>
            <a:r>
              <a:rPr lang="ar-EG" sz="2400" dirty="0">
                <a:solidFill>
                  <a:srgbClr val="000001"/>
                </a:solidFill>
                <a:latin typeface="DM Sans"/>
                <a:ea typeface="DM Sans"/>
                <a:cs typeface="Roya" panose="00000400000000000000" pitchFamily="2" charset="-78"/>
                <a:sym typeface="DM Sans"/>
                <a:rtl/>
              </a:rPr>
              <a:t>شرکت تو سعه صنایع تاسیساتی ایران</a:t>
            </a:r>
          </a:p>
          <a:p>
            <a:pPr algn="ctr" rtl="1"/>
            <a:r>
              <a:rPr lang="en-US" sz="2400" dirty="0">
                <a:solidFill>
                  <a:srgbClr val="000001"/>
                </a:solidFill>
                <a:latin typeface="DM Sans"/>
                <a:ea typeface="DM Sans"/>
                <a:cs typeface="Roya" panose="00000400000000000000" pitchFamily="2" charset="-78"/>
                <a:sym typeface="DM Sans"/>
              </a:rPr>
              <a:t>•</a:t>
            </a:r>
            <a:r>
              <a:rPr lang="ar-EG" sz="2400" dirty="0">
                <a:solidFill>
                  <a:srgbClr val="000001"/>
                </a:solidFill>
                <a:latin typeface="DM Sans"/>
                <a:ea typeface="DM Sans"/>
                <a:cs typeface="Roya" panose="00000400000000000000" pitchFamily="2" charset="-78"/>
                <a:sym typeface="DM Sans"/>
                <a:rtl/>
              </a:rPr>
              <a:t>شرکت توسعه صنعت کاسپین</a:t>
            </a:r>
          </a:p>
          <a:p>
            <a:pPr algn="ctr" rtl="1"/>
            <a:r>
              <a:rPr lang="en-US" sz="2400" dirty="0">
                <a:solidFill>
                  <a:srgbClr val="000001"/>
                </a:solidFill>
                <a:latin typeface="DM Sans"/>
                <a:ea typeface="DM Sans"/>
                <a:cs typeface="Roya" panose="00000400000000000000" pitchFamily="2" charset="-78"/>
                <a:sym typeface="DM Sans"/>
              </a:rPr>
              <a:t>•</a:t>
            </a:r>
            <a:r>
              <a:rPr lang="ar-EG" sz="2400" dirty="0">
                <a:solidFill>
                  <a:srgbClr val="000001"/>
                </a:solidFill>
                <a:latin typeface="DM Sans"/>
                <a:ea typeface="DM Sans"/>
                <a:cs typeface="Roya" panose="00000400000000000000" pitchFamily="2" charset="-78"/>
                <a:sym typeface="DM Sans"/>
                <a:rtl/>
              </a:rPr>
              <a:t>شرکت تو فیق دارو</a:t>
            </a:r>
          </a:p>
          <a:p>
            <a:pPr algn="ctr" rtl="1"/>
            <a:r>
              <a:rPr lang="ar-EG" sz="2400" dirty="0">
                <a:solidFill>
                  <a:srgbClr val="000001"/>
                </a:solidFill>
                <a:latin typeface="DM Sans"/>
                <a:ea typeface="DM Sans"/>
                <a:cs typeface="Roya" panose="00000400000000000000" pitchFamily="2" charset="-78"/>
                <a:sym typeface="DM Sans"/>
                <a:rtl/>
              </a:rPr>
              <a:t>•شرکت رعدان نیرو زاگرس</a:t>
            </a:r>
          </a:p>
          <a:p>
            <a:pPr algn="ctr" rtl="1"/>
            <a:r>
              <a:rPr lang="en-US" sz="2400" dirty="0">
                <a:solidFill>
                  <a:srgbClr val="000001"/>
                </a:solidFill>
                <a:latin typeface="DM Sans"/>
                <a:ea typeface="DM Sans"/>
                <a:cs typeface="Roya" panose="00000400000000000000" pitchFamily="2" charset="-78"/>
                <a:sym typeface="DM Sans"/>
              </a:rPr>
              <a:t>•</a:t>
            </a:r>
            <a:r>
              <a:rPr lang="ar-EG" sz="2400" dirty="0">
                <a:solidFill>
                  <a:srgbClr val="000001"/>
                </a:solidFill>
                <a:latin typeface="DM Sans"/>
                <a:ea typeface="DM Sans"/>
                <a:cs typeface="Roya" panose="00000400000000000000" pitchFamily="2" charset="-78"/>
                <a:sym typeface="DM Sans"/>
                <a:rtl/>
              </a:rPr>
              <a:t>شرکت شیمی دارویی داروپخش</a:t>
            </a:r>
          </a:p>
          <a:p>
            <a:pPr algn="ctr" rtl="1"/>
            <a:r>
              <a:rPr lang="en-US" sz="2400" dirty="0">
                <a:solidFill>
                  <a:srgbClr val="000001"/>
                </a:solidFill>
                <a:latin typeface="DM Sans"/>
                <a:ea typeface="DM Sans"/>
                <a:cs typeface="Roya" panose="00000400000000000000" pitchFamily="2" charset="-78"/>
                <a:sym typeface="DM Sans"/>
              </a:rPr>
              <a:t>•</a:t>
            </a:r>
            <a:r>
              <a:rPr lang="ar-EG" sz="2400" dirty="0">
                <a:solidFill>
                  <a:srgbClr val="000001"/>
                </a:solidFill>
                <a:latin typeface="DM Sans"/>
                <a:ea typeface="DM Sans"/>
                <a:cs typeface="Roya" panose="00000400000000000000" pitchFamily="2" charset="-78"/>
                <a:sym typeface="DM Sans"/>
                <a:rtl/>
              </a:rPr>
              <a:t>شرکت کیمیا گران اراک</a:t>
            </a:r>
          </a:p>
          <a:p>
            <a:pPr algn="ctr" rtl="1"/>
            <a:r>
              <a:rPr lang="en-US" sz="2400" dirty="0">
                <a:solidFill>
                  <a:srgbClr val="000001"/>
                </a:solidFill>
                <a:latin typeface="DM Sans"/>
                <a:ea typeface="DM Sans"/>
                <a:cs typeface="Roya" panose="00000400000000000000" pitchFamily="2" charset="-78"/>
                <a:sym typeface="DM Sans"/>
              </a:rPr>
              <a:t>•</a:t>
            </a:r>
            <a:r>
              <a:rPr lang="ar-EG" sz="2400" dirty="0">
                <a:solidFill>
                  <a:srgbClr val="000001"/>
                </a:solidFill>
                <a:latin typeface="DM Sans"/>
                <a:ea typeface="DM Sans"/>
                <a:cs typeface="Roya" panose="00000400000000000000" pitchFamily="2" charset="-78"/>
                <a:sym typeface="DM Sans"/>
                <a:rtl/>
              </a:rPr>
              <a:t>شرکت گرما گستران بهینه ساز</a:t>
            </a:r>
          </a:p>
          <a:p>
            <a:pPr algn="ctr" rtl="1"/>
            <a:r>
              <a:rPr lang="en-US" sz="2400" dirty="0">
                <a:solidFill>
                  <a:srgbClr val="000001"/>
                </a:solidFill>
                <a:latin typeface="DM Sans"/>
                <a:ea typeface="DM Sans"/>
                <a:cs typeface="Roya" panose="00000400000000000000" pitchFamily="2" charset="-78"/>
                <a:sym typeface="DM Sans"/>
              </a:rPr>
              <a:t>•</a:t>
            </a:r>
            <a:r>
              <a:rPr lang="ar-EG" sz="2400" dirty="0">
                <a:solidFill>
                  <a:srgbClr val="000001"/>
                </a:solidFill>
                <a:latin typeface="DM Sans"/>
                <a:ea typeface="DM Sans"/>
                <a:cs typeface="Roya" panose="00000400000000000000" pitchFamily="2" charset="-78"/>
                <a:sym typeface="DM Sans"/>
                <a:rtl/>
              </a:rPr>
              <a:t>شرکت گروه توسعه اقتصادی خزر</a:t>
            </a:r>
          </a:p>
          <a:p>
            <a:pPr algn="ctr" rtl="1"/>
            <a:r>
              <a:rPr lang="en-US" sz="2400" dirty="0">
                <a:solidFill>
                  <a:srgbClr val="000001"/>
                </a:solidFill>
                <a:latin typeface="DM Sans"/>
                <a:ea typeface="DM Sans"/>
                <a:cs typeface="Roya" panose="00000400000000000000" pitchFamily="2" charset="-78"/>
                <a:sym typeface="DM Sans"/>
              </a:rPr>
              <a:t>•</a:t>
            </a:r>
            <a:r>
              <a:rPr lang="ar-EG" sz="2400" dirty="0">
                <a:solidFill>
                  <a:srgbClr val="000001"/>
                </a:solidFill>
                <a:latin typeface="DM Sans"/>
                <a:ea typeface="DM Sans"/>
                <a:cs typeface="Roya" panose="00000400000000000000" pitchFamily="2" charset="-78"/>
                <a:sym typeface="DM Sans"/>
                <a:rtl/>
              </a:rPr>
              <a:t>شرکت اکسون صنعت مهام گستر</a:t>
            </a:r>
          </a:p>
        </p:txBody>
      </p:sp>
      <p:grpSp>
        <p:nvGrpSpPr>
          <p:cNvPr id="6" name="Group 6"/>
          <p:cNvGrpSpPr/>
          <p:nvPr/>
        </p:nvGrpSpPr>
        <p:grpSpPr>
          <a:xfrm rot="4153440">
            <a:off x="3826891" y="5055394"/>
            <a:ext cx="3002753" cy="11630386"/>
            <a:chOff x="0" y="0"/>
            <a:chExt cx="1076119" cy="4168068"/>
          </a:xfrm>
        </p:grpSpPr>
        <p:sp>
          <p:nvSpPr>
            <p:cNvPr id="7" name="Freeform 7"/>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8" name="TextBox 8"/>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grpSp>
        <p:nvGrpSpPr>
          <p:cNvPr id="9" name="Group 9"/>
          <p:cNvGrpSpPr/>
          <p:nvPr/>
        </p:nvGrpSpPr>
        <p:grpSpPr>
          <a:xfrm>
            <a:off x="6391464" y="9523464"/>
            <a:ext cx="412536" cy="412536"/>
            <a:chOff x="0" y="0"/>
            <a:chExt cx="147844" cy="147844"/>
          </a:xfrm>
        </p:grpSpPr>
        <p:sp>
          <p:nvSpPr>
            <p:cNvPr id="10" name="Freeform 10"/>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11" name="TextBox 11"/>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sp>
        <p:nvSpPr>
          <p:cNvPr id="12" name="Freeform 12"/>
          <p:cNvSpPr/>
          <p:nvPr/>
        </p:nvSpPr>
        <p:spPr>
          <a:xfrm>
            <a:off x="0" y="13765"/>
            <a:ext cx="887766" cy="887766"/>
          </a:xfrm>
          <a:custGeom>
            <a:avLst/>
            <a:gdLst/>
            <a:ahLst/>
            <a:cxnLst/>
            <a:rect l="l" t="t" r="r" b="b"/>
            <a:pathLst>
              <a:path w="887766" h="887766">
                <a:moveTo>
                  <a:pt x="0" y="0"/>
                </a:moveTo>
                <a:lnTo>
                  <a:pt x="887766" y="0"/>
                </a:lnTo>
                <a:lnTo>
                  <a:pt x="887766" y="887767"/>
                </a:lnTo>
                <a:lnTo>
                  <a:pt x="0" y="887767"/>
                </a:lnTo>
                <a:lnTo>
                  <a:pt x="0" y="0"/>
                </a:lnTo>
                <a:close/>
              </a:path>
            </a:pathLst>
          </a:custGeom>
          <a:blipFill>
            <a:blip r:embed="rId2"/>
            <a:stretch>
              <a:fillRect/>
            </a:stretch>
          </a:blipFill>
        </p:spPr>
      </p:sp>
      <p:sp>
        <p:nvSpPr>
          <p:cNvPr id="13" name="TextBox 13"/>
          <p:cNvSpPr txBox="1"/>
          <p:nvPr/>
        </p:nvSpPr>
        <p:spPr>
          <a:xfrm>
            <a:off x="6404213" y="9660704"/>
            <a:ext cx="387037" cy="157106"/>
          </a:xfrm>
          <a:prstGeom prst="rect">
            <a:avLst/>
          </a:prstGeom>
        </p:spPr>
        <p:txBody>
          <a:bodyPr lIns="0" tIns="0" rIns="0" bIns="0" rtlCol="0" anchor="t">
            <a:spAutoFit/>
          </a:bodyPr>
          <a:lstStyle/>
          <a:p>
            <a:pPr algn="ctr">
              <a:lnSpc>
                <a:spcPts val="1200"/>
              </a:lnSpc>
            </a:pPr>
            <a:r>
              <a:rPr lang="en-US" sz="1200" b="1" dirty="0" smtClean="0">
                <a:solidFill>
                  <a:srgbClr val="000001"/>
                </a:solidFill>
                <a:latin typeface="Bricolage Grotesque Bold"/>
                <a:ea typeface="Bricolage Grotesque Bold"/>
                <a:cs typeface="Bricolage Grotesque Bold"/>
                <a:sym typeface="Bricolage Grotesque Bold"/>
              </a:rPr>
              <a:t>23</a:t>
            </a:r>
            <a:endParaRPr lang="en-US" sz="1200" b="1" dirty="0">
              <a:solidFill>
                <a:srgbClr val="000001"/>
              </a:solidFill>
              <a:latin typeface="Bricolage Grotesque Bold"/>
              <a:ea typeface="Bricolage Grotesque Bold"/>
              <a:cs typeface="Bricolage Grotesque Bold"/>
              <a:sym typeface="Bricolage Grotesque Bold"/>
            </a:endParaRPr>
          </a:p>
        </p:txBody>
      </p:sp>
      <p:sp>
        <p:nvSpPr>
          <p:cNvPr id="14" name="TextBox 14"/>
          <p:cNvSpPr txBox="1"/>
          <p:nvPr/>
        </p:nvSpPr>
        <p:spPr>
          <a:xfrm>
            <a:off x="887766" y="385258"/>
            <a:ext cx="950538" cy="163831"/>
          </a:xfrm>
          <a:prstGeom prst="rect">
            <a:avLst/>
          </a:prstGeom>
        </p:spPr>
        <p:txBody>
          <a:bodyPr lIns="0" tIns="0" rIns="0" bIns="0" rtlCol="0" anchor="t">
            <a:spAutoFit/>
          </a:bodyPr>
          <a:lstStyle/>
          <a:p>
            <a:pPr algn="l">
              <a:lnSpc>
                <a:spcPts val="1200"/>
              </a:lnSpc>
            </a:pPr>
            <a:r>
              <a:rPr lang="en-US" sz="1200" b="1">
                <a:solidFill>
                  <a:srgbClr val="000001"/>
                </a:solidFill>
                <a:latin typeface="Bricolage Grotesque Bold"/>
                <a:ea typeface="Bricolage Grotesque Bold"/>
                <a:cs typeface="Bricolage Grotesque Bold"/>
                <a:sym typeface="Bricolage Grotesque Bold"/>
              </a:rPr>
              <a:t>ESA</a:t>
            </a:r>
          </a:p>
        </p:txBody>
      </p:sp>
      <p:sp>
        <p:nvSpPr>
          <p:cNvPr id="17" name="TextBox 17"/>
          <p:cNvSpPr txBox="1"/>
          <p:nvPr/>
        </p:nvSpPr>
        <p:spPr>
          <a:xfrm>
            <a:off x="396267" y="10181602"/>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grpSp>
        <p:nvGrpSpPr>
          <p:cNvPr id="18" name="Graphic 10" descr="Customer review">
            <a:extLst>
              <a:ext uri="{FF2B5EF4-FFF2-40B4-BE49-F238E27FC236}">
                <a16:creationId xmlns:a16="http://schemas.microsoft.com/office/drawing/2014/main" id="{FCDC0742-9247-EEC0-0C71-13BD9C34EBA2}"/>
              </a:ext>
            </a:extLst>
          </p:cNvPr>
          <p:cNvGrpSpPr/>
          <p:nvPr/>
        </p:nvGrpSpPr>
        <p:grpSpPr>
          <a:xfrm>
            <a:off x="3023687" y="549089"/>
            <a:ext cx="1752600" cy="1941240"/>
            <a:chOff x="5638800" y="2971800"/>
            <a:chExt cx="914400" cy="914400"/>
          </a:xfrm>
          <a:solidFill>
            <a:schemeClr val="accent1"/>
          </a:solidFill>
        </p:grpSpPr>
        <p:sp>
          <p:nvSpPr>
            <p:cNvPr id="19" name="Freeform: Shape 8">
              <a:extLst>
                <a:ext uri="{FF2B5EF4-FFF2-40B4-BE49-F238E27FC236}">
                  <a16:creationId xmlns:a16="http://schemas.microsoft.com/office/drawing/2014/main" id="{9570678E-257D-B4F6-EE45-6445BE55D894}"/>
                </a:ext>
              </a:extLst>
            </p:cNvPr>
            <p:cNvSpPr/>
            <p:nvPr/>
          </p:nvSpPr>
          <p:spPr>
            <a:xfrm>
              <a:off x="6224302" y="3436144"/>
              <a:ext cx="142875" cy="142875"/>
            </a:xfrm>
            <a:custGeom>
              <a:avLst/>
              <a:gdLst>
                <a:gd name="connsiteX0" fmla="*/ 148209 w 142875"/>
                <a:gd name="connsiteY0" fmla="*/ 74104 h 142875"/>
                <a:gd name="connsiteX1" fmla="*/ 74105 w 142875"/>
                <a:gd name="connsiteY1" fmla="*/ 148209 h 142875"/>
                <a:gd name="connsiteX2" fmla="*/ 0 w 142875"/>
                <a:gd name="connsiteY2" fmla="*/ 74104 h 142875"/>
                <a:gd name="connsiteX3" fmla="*/ 74105 w 142875"/>
                <a:gd name="connsiteY3" fmla="*/ 0 h 142875"/>
                <a:gd name="connsiteX4" fmla="*/ 148209 w 142875"/>
                <a:gd name="connsiteY4" fmla="*/ 74104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 h="142875">
                  <a:moveTo>
                    <a:pt x="148209" y="74104"/>
                  </a:moveTo>
                  <a:cubicBezTo>
                    <a:pt x="148209" y="115031"/>
                    <a:pt x="115031" y="148209"/>
                    <a:pt x="74105" y="148209"/>
                  </a:cubicBezTo>
                  <a:cubicBezTo>
                    <a:pt x="33178" y="148209"/>
                    <a:pt x="0" y="115031"/>
                    <a:pt x="0" y="74104"/>
                  </a:cubicBezTo>
                  <a:cubicBezTo>
                    <a:pt x="0" y="33178"/>
                    <a:pt x="33178" y="0"/>
                    <a:pt x="74105" y="0"/>
                  </a:cubicBezTo>
                  <a:cubicBezTo>
                    <a:pt x="115031" y="0"/>
                    <a:pt x="148209" y="33178"/>
                    <a:pt x="148209" y="741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9">
              <a:extLst>
                <a:ext uri="{FF2B5EF4-FFF2-40B4-BE49-F238E27FC236}">
                  <a16:creationId xmlns:a16="http://schemas.microsoft.com/office/drawing/2014/main" id="{75DA23DC-8EEA-32B0-DE20-E59F53D0F792}"/>
                </a:ext>
              </a:extLst>
            </p:cNvPr>
            <p:cNvSpPr/>
            <p:nvPr/>
          </p:nvSpPr>
          <p:spPr>
            <a:xfrm>
              <a:off x="5829110" y="3436144"/>
              <a:ext cx="142875" cy="142875"/>
            </a:xfrm>
            <a:custGeom>
              <a:avLst/>
              <a:gdLst>
                <a:gd name="connsiteX0" fmla="*/ 148209 w 142875"/>
                <a:gd name="connsiteY0" fmla="*/ 74104 h 142875"/>
                <a:gd name="connsiteX1" fmla="*/ 74105 w 142875"/>
                <a:gd name="connsiteY1" fmla="*/ 148209 h 142875"/>
                <a:gd name="connsiteX2" fmla="*/ 0 w 142875"/>
                <a:gd name="connsiteY2" fmla="*/ 74104 h 142875"/>
                <a:gd name="connsiteX3" fmla="*/ 74105 w 142875"/>
                <a:gd name="connsiteY3" fmla="*/ 0 h 142875"/>
                <a:gd name="connsiteX4" fmla="*/ 148209 w 142875"/>
                <a:gd name="connsiteY4" fmla="*/ 74104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 h="142875">
                  <a:moveTo>
                    <a:pt x="148209" y="74104"/>
                  </a:moveTo>
                  <a:cubicBezTo>
                    <a:pt x="148209" y="115031"/>
                    <a:pt x="115031" y="148209"/>
                    <a:pt x="74105" y="148209"/>
                  </a:cubicBezTo>
                  <a:cubicBezTo>
                    <a:pt x="33178" y="148209"/>
                    <a:pt x="0" y="115031"/>
                    <a:pt x="0" y="74104"/>
                  </a:cubicBezTo>
                  <a:cubicBezTo>
                    <a:pt x="0" y="33178"/>
                    <a:pt x="33178" y="0"/>
                    <a:pt x="74105" y="0"/>
                  </a:cubicBezTo>
                  <a:cubicBezTo>
                    <a:pt x="115031" y="0"/>
                    <a:pt x="148209" y="33178"/>
                    <a:pt x="148209" y="74104"/>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Shape 10">
              <a:extLst>
                <a:ext uri="{FF2B5EF4-FFF2-40B4-BE49-F238E27FC236}">
                  <a16:creationId xmlns:a16="http://schemas.microsoft.com/office/drawing/2014/main" id="{E2F9ACC0-D632-1CEF-112C-30E4FA6EE033}"/>
                </a:ext>
              </a:extLst>
            </p:cNvPr>
            <p:cNvSpPr/>
            <p:nvPr/>
          </p:nvSpPr>
          <p:spPr>
            <a:xfrm>
              <a:off x="6178296" y="3604450"/>
              <a:ext cx="266700" cy="142875"/>
            </a:xfrm>
            <a:custGeom>
              <a:avLst/>
              <a:gdLst>
                <a:gd name="connsiteX0" fmla="*/ 253556 w 266700"/>
                <a:gd name="connsiteY0" fmla="*/ 44101 h 142875"/>
                <a:gd name="connsiteX1" fmla="*/ 181070 w 266700"/>
                <a:gd name="connsiteY1" fmla="*/ 9526 h 142875"/>
                <a:gd name="connsiteX2" fmla="*/ 120110 w 266700"/>
                <a:gd name="connsiteY2" fmla="*/ 1 h 142875"/>
                <a:gd name="connsiteX3" fmla="*/ 59246 w 266700"/>
                <a:gd name="connsiteY3" fmla="*/ 9526 h 142875"/>
                <a:gd name="connsiteX4" fmla="*/ 3429 w 266700"/>
                <a:gd name="connsiteY4" fmla="*/ 33529 h 142875"/>
                <a:gd name="connsiteX5" fmla="*/ 0 w 266700"/>
                <a:gd name="connsiteY5" fmla="*/ 37434 h 142875"/>
                <a:gd name="connsiteX6" fmla="*/ 76200 w 266700"/>
                <a:gd name="connsiteY6" fmla="*/ 75534 h 142875"/>
                <a:gd name="connsiteX7" fmla="*/ 104013 w 266700"/>
                <a:gd name="connsiteY7" fmla="*/ 131446 h 142875"/>
                <a:gd name="connsiteX8" fmla="*/ 104013 w 266700"/>
                <a:gd name="connsiteY8" fmla="*/ 148400 h 142875"/>
                <a:gd name="connsiteX9" fmla="*/ 268319 w 266700"/>
                <a:gd name="connsiteY9" fmla="*/ 148400 h 142875"/>
                <a:gd name="connsiteX10" fmla="*/ 268319 w 266700"/>
                <a:gd name="connsiteY10" fmla="*/ 73819 h 142875"/>
                <a:gd name="connsiteX11" fmla="*/ 253556 w 266700"/>
                <a:gd name="connsiteY11" fmla="*/ 44101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700" h="142875">
                  <a:moveTo>
                    <a:pt x="253556" y="44101"/>
                  </a:moveTo>
                  <a:cubicBezTo>
                    <a:pt x="232176" y="27474"/>
                    <a:pt x="207446" y="15679"/>
                    <a:pt x="181070" y="9526"/>
                  </a:cubicBezTo>
                  <a:cubicBezTo>
                    <a:pt x="161246" y="3734"/>
                    <a:pt x="140756" y="532"/>
                    <a:pt x="120110" y="1"/>
                  </a:cubicBezTo>
                  <a:cubicBezTo>
                    <a:pt x="99448" y="-46"/>
                    <a:pt x="78906" y="3169"/>
                    <a:pt x="59246" y="9526"/>
                  </a:cubicBezTo>
                  <a:cubicBezTo>
                    <a:pt x="39570" y="14764"/>
                    <a:pt x="20765" y="22851"/>
                    <a:pt x="3429" y="33529"/>
                  </a:cubicBezTo>
                  <a:lnTo>
                    <a:pt x="0" y="37434"/>
                  </a:lnTo>
                  <a:cubicBezTo>
                    <a:pt x="27693" y="44909"/>
                    <a:pt x="53604" y="57865"/>
                    <a:pt x="76200" y="75534"/>
                  </a:cubicBezTo>
                  <a:cubicBezTo>
                    <a:pt x="93960" y="88582"/>
                    <a:pt x="104321" y="109409"/>
                    <a:pt x="104013" y="131446"/>
                  </a:cubicBezTo>
                  <a:lnTo>
                    <a:pt x="104013" y="148400"/>
                  </a:lnTo>
                  <a:lnTo>
                    <a:pt x="268319" y="148400"/>
                  </a:lnTo>
                  <a:lnTo>
                    <a:pt x="268319" y="73819"/>
                  </a:lnTo>
                  <a:cubicBezTo>
                    <a:pt x="268644" y="62075"/>
                    <a:pt x="263111" y="50937"/>
                    <a:pt x="253556" y="4410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Shape 11">
              <a:extLst>
                <a:ext uri="{FF2B5EF4-FFF2-40B4-BE49-F238E27FC236}">
                  <a16:creationId xmlns:a16="http://schemas.microsoft.com/office/drawing/2014/main" id="{99D05291-21F4-C200-C5DA-D47D86DAC846}"/>
                </a:ext>
              </a:extLst>
            </p:cNvPr>
            <p:cNvSpPr/>
            <p:nvPr/>
          </p:nvSpPr>
          <p:spPr>
            <a:xfrm>
              <a:off x="5754910" y="3604450"/>
              <a:ext cx="266700" cy="142875"/>
            </a:xfrm>
            <a:custGeom>
              <a:avLst/>
              <a:gdLst>
                <a:gd name="connsiteX0" fmla="*/ 164687 w 266700"/>
                <a:gd name="connsiteY0" fmla="*/ 131446 h 142875"/>
                <a:gd name="connsiteX1" fmla="*/ 191453 w 266700"/>
                <a:gd name="connsiteY1" fmla="*/ 76486 h 142875"/>
                <a:gd name="connsiteX2" fmla="*/ 192500 w 266700"/>
                <a:gd name="connsiteY2" fmla="*/ 75534 h 142875"/>
                <a:gd name="connsiteX3" fmla="*/ 193739 w 266700"/>
                <a:gd name="connsiteY3" fmla="*/ 74677 h 142875"/>
                <a:gd name="connsiteX4" fmla="*/ 268700 w 266700"/>
                <a:gd name="connsiteY4" fmla="*/ 37529 h 142875"/>
                <a:gd name="connsiteX5" fmla="*/ 263271 w 266700"/>
                <a:gd name="connsiteY5" fmla="*/ 31338 h 142875"/>
                <a:gd name="connsiteX6" fmla="*/ 209169 w 266700"/>
                <a:gd name="connsiteY6" fmla="*/ 9526 h 142875"/>
                <a:gd name="connsiteX7" fmla="*/ 148304 w 266700"/>
                <a:gd name="connsiteY7" fmla="*/ 1 h 142875"/>
                <a:gd name="connsiteX8" fmla="*/ 87344 w 266700"/>
                <a:gd name="connsiteY8" fmla="*/ 9526 h 142875"/>
                <a:gd name="connsiteX9" fmla="*/ 14859 w 266700"/>
                <a:gd name="connsiteY9" fmla="*/ 44101 h 142875"/>
                <a:gd name="connsiteX10" fmla="*/ 0 w 266700"/>
                <a:gd name="connsiteY10" fmla="*/ 73819 h 142875"/>
                <a:gd name="connsiteX11" fmla="*/ 0 w 266700"/>
                <a:gd name="connsiteY11" fmla="*/ 148400 h 142875"/>
                <a:gd name="connsiteX12" fmla="*/ 164687 w 266700"/>
                <a:gd name="connsiteY12" fmla="*/ 148400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6700" h="142875">
                  <a:moveTo>
                    <a:pt x="164687" y="131446"/>
                  </a:moveTo>
                  <a:cubicBezTo>
                    <a:pt x="164702" y="109990"/>
                    <a:pt x="174570" y="89728"/>
                    <a:pt x="191453" y="76486"/>
                  </a:cubicBezTo>
                  <a:lnTo>
                    <a:pt x="192500" y="75534"/>
                  </a:lnTo>
                  <a:lnTo>
                    <a:pt x="193739" y="74677"/>
                  </a:lnTo>
                  <a:cubicBezTo>
                    <a:pt x="216602" y="58406"/>
                    <a:pt x="241905" y="45867"/>
                    <a:pt x="268700" y="37529"/>
                  </a:cubicBezTo>
                  <a:cubicBezTo>
                    <a:pt x="266795" y="35529"/>
                    <a:pt x="264986" y="33433"/>
                    <a:pt x="263271" y="31338"/>
                  </a:cubicBezTo>
                  <a:cubicBezTo>
                    <a:pt x="246372" y="21520"/>
                    <a:pt x="228152" y="14175"/>
                    <a:pt x="209169" y="9526"/>
                  </a:cubicBezTo>
                  <a:cubicBezTo>
                    <a:pt x="189376" y="3742"/>
                    <a:pt x="168918" y="541"/>
                    <a:pt x="148304" y="1"/>
                  </a:cubicBezTo>
                  <a:cubicBezTo>
                    <a:pt x="127609" y="-53"/>
                    <a:pt x="107036" y="3162"/>
                    <a:pt x="87344" y="9526"/>
                  </a:cubicBezTo>
                  <a:cubicBezTo>
                    <a:pt x="61338" y="16700"/>
                    <a:pt x="36801" y="28404"/>
                    <a:pt x="14859" y="44101"/>
                  </a:cubicBezTo>
                  <a:cubicBezTo>
                    <a:pt x="5620" y="51212"/>
                    <a:pt x="146" y="62162"/>
                    <a:pt x="0" y="73819"/>
                  </a:cubicBezTo>
                  <a:lnTo>
                    <a:pt x="0" y="148400"/>
                  </a:lnTo>
                  <a:lnTo>
                    <a:pt x="164687" y="14840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Shape 12">
              <a:extLst>
                <a:ext uri="{FF2B5EF4-FFF2-40B4-BE49-F238E27FC236}">
                  <a16:creationId xmlns:a16="http://schemas.microsoft.com/office/drawing/2014/main" id="{3BF2BD5A-887B-796D-39B7-DEAAF8E4D17B}"/>
                </a:ext>
              </a:extLst>
            </p:cNvPr>
            <p:cNvSpPr/>
            <p:nvPr/>
          </p:nvSpPr>
          <p:spPr>
            <a:xfrm>
              <a:off x="5952553" y="3662170"/>
              <a:ext cx="295275" cy="142875"/>
            </a:xfrm>
            <a:custGeom>
              <a:avLst/>
              <a:gdLst>
                <a:gd name="connsiteX0" fmla="*/ 0 w 295275"/>
                <a:gd name="connsiteY0" fmla="*/ 147830 h 142875"/>
                <a:gd name="connsiteX1" fmla="*/ 0 w 295275"/>
                <a:gd name="connsiteY1" fmla="*/ 73725 h 142875"/>
                <a:gd name="connsiteX2" fmla="*/ 14859 w 295275"/>
                <a:gd name="connsiteY2" fmla="*/ 44103 h 142875"/>
                <a:gd name="connsiteX3" fmla="*/ 87344 w 295275"/>
                <a:gd name="connsiteY3" fmla="*/ 9527 h 142875"/>
                <a:gd name="connsiteX4" fmla="*/ 148209 w 295275"/>
                <a:gd name="connsiteY4" fmla="*/ 2 h 142875"/>
                <a:gd name="connsiteX5" fmla="*/ 209169 w 295275"/>
                <a:gd name="connsiteY5" fmla="*/ 9527 h 142875"/>
                <a:gd name="connsiteX6" fmla="*/ 281654 w 295275"/>
                <a:gd name="connsiteY6" fmla="*/ 44103 h 142875"/>
                <a:gd name="connsiteX7" fmla="*/ 296513 w 295275"/>
                <a:gd name="connsiteY7" fmla="*/ 73725 h 142875"/>
                <a:gd name="connsiteX8" fmla="*/ 296513 w 295275"/>
                <a:gd name="connsiteY8" fmla="*/ 147830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5275" h="142875">
                  <a:moveTo>
                    <a:pt x="0" y="147830"/>
                  </a:moveTo>
                  <a:lnTo>
                    <a:pt x="0" y="73725"/>
                  </a:lnTo>
                  <a:cubicBezTo>
                    <a:pt x="45" y="62070"/>
                    <a:pt x="5544" y="51107"/>
                    <a:pt x="14859" y="44103"/>
                  </a:cubicBezTo>
                  <a:cubicBezTo>
                    <a:pt x="36757" y="28332"/>
                    <a:pt x="61308" y="16621"/>
                    <a:pt x="87344" y="9527"/>
                  </a:cubicBezTo>
                  <a:cubicBezTo>
                    <a:pt x="106995" y="3128"/>
                    <a:pt x="127543" y="-88"/>
                    <a:pt x="148209" y="2"/>
                  </a:cubicBezTo>
                  <a:cubicBezTo>
                    <a:pt x="168859" y="487"/>
                    <a:pt x="189355" y="3690"/>
                    <a:pt x="209169" y="9527"/>
                  </a:cubicBezTo>
                  <a:cubicBezTo>
                    <a:pt x="235573" y="15599"/>
                    <a:pt x="260319" y="27402"/>
                    <a:pt x="281654" y="44103"/>
                  </a:cubicBezTo>
                  <a:cubicBezTo>
                    <a:pt x="291244" y="50876"/>
                    <a:pt x="296819" y="61990"/>
                    <a:pt x="296513" y="73725"/>
                  </a:cubicBezTo>
                  <a:lnTo>
                    <a:pt x="296513" y="14783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Shape 13">
              <a:extLst>
                <a:ext uri="{FF2B5EF4-FFF2-40B4-BE49-F238E27FC236}">
                  <a16:creationId xmlns:a16="http://schemas.microsoft.com/office/drawing/2014/main" id="{0DB57210-09D4-F1AD-8F51-1D7A23C5F1AA}"/>
                </a:ext>
              </a:extLst>
            </p:cNvPr>
            <p:cNvSpPr/>
            <p:nvPr/>
          </p:nvSpPr>
          <p:spPr>
            <a:xfrm>
              <a:off x="6026658" y="3493770"/>
              <a:ext cx="142875" cy="142875"/>
            </a:xfrm>
            <a:custGeom>
              <a:avLst/>
              <a:gdLst>
                <a:gd name="connsiteX0" fmla="*/ 148209 w 142875"/>
                <a:gd name="connsiteY0" fmla="*/ 74105 h 142875"/>
                <a:gd name="connsiteX1" fmla="*/ 74105 w 142875"/>
                <a:gd name="connsiteY1" fmla="*/ 148209 h 142875"/>
                <a:gd name="connsiteX2" fmla="*/ 0 w 142875"/>
                <a:gd name="connsiteY2" fmla="*/ 74105 h 142875"/>
                <a:gd name="connsiteX3" fmla="*/ 74105 w 142875"/>
                <a:gd name="connsiteY3" fmla="*/ 0 h 142875"/>
                <a:gd name="connsiteX4" fmla="*/ 148209 w 142875"/>
                <a:gd name="connsiteY4" fmla="*/ 74105 h 14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875" h="142875">
                  <a:moveTo>
                    <a:pt x="148209" y="74105"/>
                  </a:moveTo>
                  <a:cubicBezTo>
                    <a:pt x="148209" y="115031"/>
                    <a:pt x="115031" y="148209"/>
                    <a:pt x="74105" y="148209"/>
                  </a:cubicBezTo>
                  <a:cubicBezTo>
                    <a:pt x="33178" y="148209"/>
                    <a:pt x="0" y="115031"/>
                    <a:pt x="0" y="74105"/>
                  </a:cubicBezTo>
                  <a:cubicBezTo>
                    <a:pt x="0" y="33178"/>
                    <a:pt x="33178" y="0"/>
                    <a:pt x="74105" y="0"/>
                  </a:cubicBezTo>
                  <a:cubicBezTo>
                    <a:pt x="115031" y="0"/>
                    <a:pt x="148209" y="33178"/>
                    <a:pt x="148209" y="74105"/>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Shape 14">
              <a:extLst>
                <a:ext uri="{FF2B5EF4-FFF2-40B4-BE49-F238E27FC236}">
                  <a16:creationId xmlns:a16="http://schemas.microsoft.com/office/drawing/2014/main" id="{99B3B4CB-4E39-2611-4928-A7E90676514D}"/>
                </a:ext>
              </a:extLst>
            </p:cNvPr>
            <p:cNvSpPr/>
            <p:nvPr/>
          </p:nvSpPr>
          <p:spPr>
            <a:xfrm>
              <a:off x="5755481" y="3048000"/>
              <a:ext cx="685800" cy="342900"/>
            </a:xfrm>
            <a:custGeom>
              <a:avLst/>
              <a:gdLst>
                <a:gd name="connsiteX0" fmla="*/ 654844 w 685800"/>
                <a:gd name="connsiteY0" fmla="*/ 0 h 342900"/>
                <a:gd name="connsiteX1" fmla="*/ 38100 w 685800"/>
                <a:gd name="connsiteY1" fmla="*/ 0 h 342900"/>
                <a:gd name="connsiteX2" fmla="*/ 0 w 685800"/>
                <a:gd name="connsiteY2" fmla="*/ 38100 h 342900"/>
                <a:gd name="connsiteX3" fmla="*/ 0 w 685800"/>
                <a:gd name="connsiteY3" fmla="*/ 247650 h 342900"/>
                <a:gd name="connsiteX4" fmla="*/ 38100 w 685800"/>
                <a:gd name="connsiteY4" fmla="*/ 285750 h 342900"/>
                <a:gd name="connsiteX5" fmla="*/ 178594 w 685800"/>
                <a:gd name="connsiteY5" fmla="*/ 285750 h 342900"/>
                <a:gd name="connsiteX6" fmla="*/ 178594 w 685800"/>
                <a:gd name="connsiteY6" fmla="*/ 342900 h 342900"/>
                <a:gd name="connsiteX7" fmla="*/ 238601 w 685800"/>
                <a:gd name="connsiteY7" fmla="*/ 285750 h 342900"/>
                <a:gd name="connsiteX8" fmla="*/ 303371 w 685800"/>
                <a:gd name="connsiteY8" fmla="*/ 285750 h 342900"/>
                <a:gd name="connsiteX9" fmla="*/ 340519 w 685800"/>
                <a:gd name="connsiteY9" fmla="*/ 342900 h 342900"/>
                <a:gd name="connsiteX10" fmla="*/ 374809 w 685800"/>
                <a:gd name="connsiteY10" fmla="*/ 285750 h 342900"/>
                <a:gd name="connsiteX11" fmla="*/ 442436 w 685800"/>
                <a:gd name="connsiteY11" fmla="*/ 285750 h 342900"/>
                <a:gd name="connsiteX12" fmla="*/ 502444 w 685800"/>
                <a:gd name="connsiteY12" fmla="*/ 342900 h 342900"/>
                <a:gd name="connsiteX13" fmla="*/ 502444 w 685800"/>
                <a:gd name="connsiteY13" fmla="*/ 285750 h 342900"/>
                <a:gd name="connsiteX14" fmla="*/ 654844 w 685800"/>
                <a:gd name="connsiteY14" fmla="*/ 285750 h 342900"/>
                <a:gd name="connsiteX15" fmla="*/ 692944 w 685800"/>
                <a:gd name="connsiteY15" fmla="*/ 247650 h 342900"/>
                <a:gd name="connsiteX16" fmla="*/ 692944 w 685800"/>
                <a:gd name="connsiteY16" fmla="*/ 38100 h 342900"/>
                <a:gd name="connsiteX17" fmla="*/ 654844 w 685800"/>
                <a:gd name="connsiteY17" fmla="*/ 0 h 342900"/>
                <a:gd name="connsiteX18" fmla="*/ 95250 w 685800"/>
                <a:gd name="connsiteY18" fmla="*/ 85725 h 342900"/>
                <a:gd name="connsiteX19" fmla="*/ 540544 w 685800"/>
                <a:gd name="connsiteY19" fmla="*/ 85725 h 342900"/>
                <a:gd name="connsiteX20" fmla="*/ 540544 w 685800"/>
                <a:gd name="connsiteY20" fmla="*/ 104775 h 342900"/>
                <a:gd name="connsiteX21" fmla="*/ 95250 w 685800"/>
                <a:gd name="connsiteY21" fmla="*/ 104775 h 342900"/>
                <a:gd name="connsiteX22" fmla="*/ 445294 w 685800"/>
                <a:gd name="connsiteY22" fmla="*/ 200025 h 342900"/>
                <a:gd name="connsiteX23" fmla="*/ 95250 w 685800"/>
                <a:gd name="connsiteY23" fmla="*/ 200025 h 342900"/>
                <a:gd name="connsiteX24" fmla="*/ 95250 w 685800"/>
                <a:gd name="connsiteY24" fmla="*/ 180975 h 342900"/>
                <a:gd name="connsiteX25" fmla="*/ 445294 w 685800"/>
                <a:gd name="connsiteY25" fmla="*/ 180975 h 342900"/>
                <a:gd name="connsiteX26" fmla="*/ 597694 w 685800"/>
                <a:gd name="connsiteY26" fmla="*/ 152400 h 342900"/>
                <a:gd name="connsiteX27" fmla="*/ 95250 w 685800"/>
                <a:gd name="connsiteY27" fmla="*/ 152400 h 342900"/>
                <a:gd name="connsiteX28" fmla="*/ 95250 w 685800"/>
                <a:gd name="connsiteY28" fmla="*/ 133350 h 342900"/>
                <a:gd name="connsiteX29" fmla="*/ 597694 w 685800"/>
                <a:gd name="connsiteY29" fmla="*/ 13335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85800" h="342900">
                  <a:moveTo>
                    <a:pt x="654844" y="0"/>
                  </a:moveTo>
                  <a:lnTo>
                    <a:pt x="38100" y="0"/>
                  </a:lnTo>
                  <a:cubicBezTo>
                    <a:pt x="17058" y="0"/>
                    <a:pt x="0" y="17058"/>
                    <a:pt x="0" y="38100"/>
                  </a:cubicBezTo>
                  <a:lnTo>
                    <a:pt x="0" y="247650"/>
                  </a:lnTo>
                  <a:cubicBezTo>
                    <a:pt x="0" y="268692"/>
                    <a:pt x="17058" y="285750"/>
                    <a:pt x="38100" y="285750"/>
                  </a:cubicBezTo>
                  <a:lnTo>
                    <a:pt x="178594" y="285750"/>
                  </a:lnTo>
                  <a:lnTo>
                    <a:pt x="178594" y="342900"/>
                  </a:lnTo>
                  <a:lnTo>
                    <a:pt x="238601" y="285750"/>
                  </a:lnTo>
                  <a:lnTo>
                    <a:pt x="303371" y="285750"/>
                  </a:lnTo>
                  <a:lnTo>
                    <a:pt x="340519" y="342900"/>
                  </a:lnTo>
                  <a:lnTo>
                    <a:pt x="374809" y="285750"/>
                  </a:lnTo>
                  <a:lnTo>
                    <a:pt x="442436" y="285750"/>
                  </a:lnTo>
                  <a:lnTo>
                    <a:pt x="502444" y="342900"/>
                  </a:lnTo>
                  <a:lnTo>
                    <a:pt x="502444" y="285750"/>
                  </a:lnTo>
                  <a:lnTo>
                    <a:pt x="654844" y="285750"/>
                  </a:lnTo>
                  <a:cubicBezTo>
                    <a:pt x="675885" y="285750"/>
                    <a:pt x="692944" y="268692"/>
                    <a:pt x="692944" y="247650"/>
                  </a:cubicBezTo>
                  <a:lnTo>
                    <a:pt x="692944" y="38100"/>
                  </a:lnTo>
                  <a:cubicBezTo>
                    <a:pt x="692944" y="17058"/>
                    <a:pt x="675885" y="0"/>
                    <a:pt x="654844" y="0"/>
                  </a:cubicBezTo>
                  <a:close/>
                  <a:moveTo>
                    <a:pt x="95250" y="85725"/>
                  </a:moveTo>
                  <a:lnTo>
                    <a:pt x="540544" y="85725"/>
                  </a:lnTo>
                  <a:lnTo>
                    <a:pt x="540544" y="104775"/>
                  </a:lnTo>
                  <a:lnTo>
                    <a:pt x="95250" y="104775"/>
                  </a:lnTo>
                  <a:close/>
                  <a:moveTo>
                    <a:pt x="445294" y="200025"/>
                  </a:moveTo>
                  <a:lnTo>
                    <a:pt x="95250" y="200025"/>
                  </a:lnTo>
                  <a:lnTo>
                    <a:pt x="95250" y="180975"/>
                  </a:lnTo>
                  <a:lnTo>
                    <a:pt x="445294" y="180975"/>
                  </a:lnTo>
                  <a:close/>
                  <a:moveTo>
                    <a:pt x="597694" y="152400"/>
                  </a:moveTo>
                  <a:lnTo>
                    <a:pt x="95250" y="152400"/>
                  </a:lnTo>
                  <a:lnTo>
                    <a:pt x="95250" y="133350"/>
                  </a:lnTo>
                  <a:lnTo>
                    <a:pt x="597694" y="133350"/>
                  </a:ln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4153440">
            <a:off x="4638172" y="5848333"/>
            <a:ext cx="3002753" cy="11630386"/>
            <a:chOff x="0" y="0"/>
            <a:chExt cx="1076119" cy="4168068"/>
          </a:xfrm>
        </p:grpSpPr>
        <p:sp>
          <p:nvSpPr>
            <p:cNvPr id="3" name="Freeform 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4" name="TextBox 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grpSp>
        <p:nvGrpSpPr>
          <p:cNvPr id="5" name="Group 5"/>
          <p:cNvGrpSpPr/>
          <p:nvPr/>
        </p:nvGrpSpPr>
        <p:grpSpPr>
          <a:xfrm>
            <a:off x="6391464" y="9523464"/>
            <a:ext cx="412536" cy="412536"/>
            <a:chOff x="0" y="0"/>
            <a:chExt cx="147844" cy="147844"/>
          </a:xfrm>
        </p:grpSpPr>
        <p:sp>
          <p:nvSpPr>
            <p:cNvPr id="6" name="Freeform 6"/>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7" name="TextBox 7"/>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8" name="Group 8"/>
          <p:cNvGrpSpPr/>
          <p:nvPr/>
        </p:nvGrpSpPr>
        <p:grpSpPr>
          <a:xfrm rot="4153440">
            <a:off x="-261017" y="-5319496"/>
            <a:ext cx="3002753" cy="11630386"/>
            <a:chOff x="0" y="0"/>
            <a:chExt cx="1076119" cy="4168068"/>
          </a:xfrm>
        </p:grpSpPr>
        <p:sp>
          <p:nvSpPr>
            <p:cNvPr id="9" name="Freeform 9"/>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0" name="TextBox 10"/>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grpSp>
        <p:nvGrpSpPr>
          <p:cNvPr id="11" name="Group 11"/>
          <p:cNvGrpSpPr/>
          <p:nvPr/>
        </p:nvGrpSpPr>
        <p:grpSpPr>
          <a:xfrm>
            <a:off x="-132632" y="-1591572"/>
            <a:ext cx="7825265" cy="10381700"/>
            <a:chOff x="0" y="0"/>
            <a:chExt cx="6350000" cy="8424482"/>
          </a:xfrm>
        </p:grpSpPr>
        <p:sp>
          <p:nvSpPr>
            <p:cNvPr id="12" name="Freeform 12"/>
            <p:cNvSpPr/>
            <p:nvPr/>
          </p:nvSpPr>
          <p:spPr>
            <a:xfrm>
              <a:off x="0" y="0"/>
              <a:ext cx="6350000" cy="8424482"/>
            </a:xfrm>
            <a:custGeom>
              <a:avLst/>
              <a:gdLst/>
              <a:ahLst/>
              <a:cxnLst/>
              <a:rect l="l" t="t" r="r" b="b"/>
              <a:pathLst>
                <a:path w="6350000" h="8424482">
                  <a:moveTo>
                    <a:pt x="6350000" y="5568674"/>
                  </a:moveTo>
                  <a:lnTo>
                    <a:pt x="0" y="8424482"/>
                  </a:lnTo>
                  <a:lnTo>
                    <a:pt x="0" y="2855807"/>
                  </a:lnTo>
                  <a:lnTo>
                    <a:pt x="6350000" y="0"/>
                  </a:lnTo>
                  <a:close/>
                </a:path>
              </a:pathLst>
            </a:custGeom>
            <a:blipFill>
              <a:blip r:embed="rId2"/>
              <a:stretch>
                <a:fillRect l="-38553" r="-38553"/>
              </a:stretch>
            </a:blipFill>
          </p:spPr>
        </p:sp>
      </p:grpSp>
      <p:sp>
        <p:nvSpPr>
          <p:cNvPr id="13" name="Freeform 13"/>
          <p:cNvSpPr/>
          <p:nvPr/>
        </p:nvSpPr>
        <p:spPr>
          <a:xfrm>
            <a:off x="0" y="31211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3"/>
            <a:stretch>
              <a:fillRect/>
            </a:stretch>
          </a:blipFill>
        </p:spPr>
      </p:sp>
      <p:grpSp>
        <p:nvGrpSpPr>
          <p:cNvPr id="14" name="Group 14"/>
          <p:cNvGrpSpPr/>
          <p:nvPr/>
        </p:nvGrpSpPr>
        <p:grpSpPr>
          <a:xfrm rot="4153440">
            <a:off x="4702372" y="5800182"/>
            <a:ext cx="3002753" cy="11630386"/>
            <a:chOff x="0" y="0"/>
            <a:chExt cx="1076119" cy="4168068"/>
          </a:xfrm>
        </p:grpSpPr>
        <p:sp>
          <p:nvSpPr>
            <p:cNvPr id="15" name="Freeform 15"/>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6" name="TextBox 16"/>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7" name="TextBox 17"/>
          <p:cNvSpPr txBox="1"/>
          <p:nvPr/>
        </p:nvSpPr>
        <p:spPr>
          <a:xfrm>
            <a:off x="887766" y="592169"/>
            <a:ext cx="950538" cy="163831"/>
          </a:xfrm>
          <a:prstGeom prst="rect">
            <a:avLst/>
          </a:prstGeom>
        </p:spPr>
        <p:txBody>
          <a:bodyPr lIns="0" tIns="0" rIns="0" bIns="0" rtlCol="0" anchor="t">
            <a:spAutoFit/>
          </a:bodyPr>
          <a:lstStyle/>
          <a:p>
            <a:pPr algn="l">
              <a:lnSpc>
                <a:spcPts val="1200"/>
              </a:lnSpc>
            </a:pPr>
            <a:r>
              <a:rPr lang="en-US" sz="1200" b="1">
                <a:solidFill>
                  <a:srgbClr val="FFFFFF"/>
                </a:solidFill>
                <a:latin typeface="Bricolage Grotesque Bold"/>
                <a:ea typeface="Bricolage Grotesque Bold"/>
                <a:cs typeface="Bricolage Grotesque Bold"/>
                <a:sym typeface="Bricolage Grotesque Bold"/>
              </a:rPr>
              <a:t>ESA</a:t>
            </a:r>
          </a:p>
        </p:txBody>
      </p:sp>
      <p:sp>
        <p:nvSpPr>
          <p:cNvPr id="18" name="TextBox 18"/>
          <p:cNvSpPr txBox="1"/>
          <p:nvPr/>
        </p:nvSpPr>
        <p:spPr>
          <a:xfrm>
            <a:off x="1542692" y="7895802"/>
            <a:ext cx="4474617" cy="2570127"/>
          </a:xfrm>
          <a:prstGeom prst="rect">
            <a:avLst/>
          </a:prstGeom>
        </p:spPr>
        <p:txBody>
          <a:bodyPr lIns="0" tIns="0" rIns="0" bIns="0" rtlCol="0" anchor="t">
            <a:spAutoFit/>
          </a:bodyPr>
          <a:lstStyle/>
          <a:p>
            <a:pPr algn="ctr">
              <a:lnSpc>
                <a:spcPts val="4973"/>
              </a:lnSpc>
            </a:pPr>
            <a:r>
              <a:rPr lang="ar-EG" sz="4521" b="1" dirty="0">
                <a:solidFill>
                  <a:srgbClr val="1E439D"/>
                </a:solidFill>
                <a:latin typeface="DM Sans Bold"/>
                <a:ea typeface="DM Sans Bold"/>
                <a:cs typeface="Roya" panose="00000400000000000000" pitchFamily="2" charset="-78"/>
                <a:sym typeface="DM Sans Bold"/>
                <a:rtl/>
              </a:rPr>
              <a:t>برخی از قراردادهاو رضایت نامه های شرکت</a:t>
            </a:r>
          </a:p>
          <a:p>
            <a:pPr algn="ctr">
              <a:lnSpc>
                <a:spcPts val="4973"/>
              </a:lnSpc>
            </a:pPr>
            <a:endParaRPr lang="ar-EG" sz="4521" b="1" dirty="0">
              <a:solidFill>
                <a:srgbClr val="1E439D"/>
              </a:solidFill>
              <a:latin typeface="DM Sans Bold"/>
              <a:ea typeface="DM Sans Bold"/>
              <a:cs typeface="DM Sans Bold"/>
              <a:sym typeface="DM Sans Bold"/>
              <a:rtl/>
            </a:endParaRPr>
          </a:p>
        </p:txBody>
      </p:sp>
      <p:sp>
        <p:nvSpPr>
          <p:cNvPr id="19" name="TextBox 19"/>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grpSp>
        <p:nvGrpSpPr>
          <p:cNvPr id="27" name="Group 9"/>
          <p:cNvGrpSpPr/>
          <p:nvPr/>
        </p:nvGrpSpPr>
        <p:grpSpPr>
          <a:xfrm>
            <a:off x="6889711" y="10113546"/>
            <a:ext cx="412536" cy="412536"/>
            <a:chOff x="0" y="0"/>
            <a:chExt cx="147844" cy="147844"/>
          </a:xfrm>
        </p:grpSpPr>
        <p:sp>
          <p:nvSpPr>
            <p:cNvPr id="28" name="Freeform 10"/>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29" name="TextBox 11"/>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sp>
        <p:nvSpPr>
          <p:cNvPr id="30" name="Rectangle 29"/>
          <p:cNvSpPr/>
          <p:nvPr/>
        </p:nvSpPr>
        <p:spPr>
          <a:xfrm>
            <a:off x="6870076" y="10269641"/>
            <a:ext cx="465192" cy="270074"/>
          </a:xfrm>
          <a:prstGeom prst="rect">
            <a:avLst/>
          </a:prstGeom>
        </p:spPr>
        <p:txBody>
          <a:bodyPr wrap="none">
            <a:spAutoFit/>
          </a:bodyPr>
          <a:lstStyle/>
          <a:p>
            <a:pPr algn="ctr">
              <a:lnSpc>
                <a:spcPts val="1200"/>
              </a:lnSpc>
            </a:pPr>
            <a:r>
              <a:rPr lang="en-US" b="1" dirty="0" smtClean="0">
                <a:solidFill>
                  <a:srgbClr val="000001"/>
                </a:solidFill>
                <a:latin typeface="Bricolage Grotesque Bold"/>
                <a:ea typeface="Bricolage Grotesque Bold"/>
                <a:cs typeface="Bricolage Grotesque Bold"/>
                <a:sym typeface="Bricolage Grotesque Bold"/>
              </a:rPr>
              <a:t>24</a:t>
            </a:r>
            <a:endParaRPr lang="en-US"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4153440">
            <a:off x="4638172" y="5848333"/>
            <a:ext cx="3002753" cy="11630386"/>
            <a:chOff x="0" y="0"/>
            <a:chExt cx="1076119" cy="4168068"/>
          </a:xfrm>
        </p:grpSpPr>
        <p:sp>
          <p:nvSpPr>
            <p:cNvPr id="3" name="Freeform 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4" name="TextBox 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grpSp>
        <p:nvGrpSpPr>
          <p:cNvPr id="5" name="Group 5"/>
          <p:cNvGrpSpPr/>
          <p:nvPr/>
        </p:nvGrpSpPr>
        <p:grpSpPr>
          <a:xfrm>
            <a:off x="6391464" y="9523464"/>
            <a:ext cx="412536" cy="412536"/>
            <a:chOff x="0" y="0"/>
            <a:chExt cx="147844" cy="147844"/>
          </a:xfrm>
        </p:grpSpPr>
        <p:sp>
          <p:nvSpPr>
            <p:cNvPr id="6" name="Freeform 6"/>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7" name="TextBox 7"/>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8" name="Group 8"/>
          <p:cNvGrpSpPr/>
          <p:nvPr/>
        </p:nvGrpSpPr>
        <p:grpSpPr>
          <a:xfrm rot="4153440">
            <a:off x="-261017" y="-5319496"/>
            <a:ext cx="3002753" cy="11630386"/>
            <a:chOff x="0" y="0"/>
            <a:chExt cx="1076119" cy="4168068"/>
          </a:xfrm>
        </p:grpSpPr>
        <p:sp>
          <p:nvSpPr>
            <p:cNvPr id="9" name="Freeform 9"/>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0" name="TextBox 10"/>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1" name="Freeform 11"/>
          <p:cNvSpPr/>
          <p:nvPr/>
        </p:nvSpPr>
        <p:spPr>
          <a:xfrm>
            <a:off x="0" y="31211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2"/>
            <a:stretch>
              <a:fillRect/>
            </a:stretch>
          </a:blipFill>
        </p:spPr>
      </p:sp>
      <p:grpSp>
        <p:nvGrpSpPr>
          <p:cNvPr id="12" name="Group 12"/>
          <p:cNvGrpSpPr/>
          <p:nvPr/>
        </p:nvGrpSpPr>
        <p:grpSpPr>
          <a:xfrm rot="4153440">
            <a:off x="4702372" y="5800182"/>
            <a:ext cx="3002753" cy="11630386"/>
            <a:chOff x="0" y="0"/>
            <a:chExt cx="1076119" cy="4168068"/>
          </a:xfrm>
        </p:grpSpPr>
        <p:sp>
          <p:nvSpPr>
            <p:cNvPr id="13" name="Freeform 1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4" name="TextBox 1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5" name="Freeform 15"/>
          <p:cNvSpPr/>
          <p:nvPr/>
        </p:nvSpPr>
        <p:spPr>
          <a:xfrm>
            <a:off x="1042033" y="1473277"/>
            <a:ext cx="5761967" cy="8050187"/>
          </a:xfrm>
          <a:custGeom>
            <a:avLst/>
            <a:gdLst/>
            <a:ahLst/>
            <a:cxnLst/>
            <a:rect l="l" t="t" r="r" b="b"/>
            <a:pathLst>
              <a:path w="5761967" h="8050187">
                <a:moveTo>
                  <a:pt x="0" y="0"/>
                </a:moveTo>
                <a:lnTo>
                  <a:pt x="5761967" y="0"/>
                </a:lnTo>
                <a:lnTo>
                  <a:pt x="5761967" y="8050187"/>
                </a:lnTo>
                <a:lnTo>
                  <a:pt x="0" y="8050187"/>
                </a:lnTo>
                <a:lnTo>
                  <a:pt x="0" y="0"/>
                </a:lnTo>
                <a:close/>
              </a:path>
            </a:pathLst>
          </a:custGeom>
          <a:blipFill>
            <a:blip r:embed="rId3"/>
            <a:stretch>
              <a:fillRect t="-2118" b="-4910"/>
            </a:stretch>
          </a:blipFill>
        </p:spPr>
      </p:sp>
      <p:sp>
        <p:nvSpPr>
          <p:cNvPr id="16" name="TextBox 16"/>
          <p:cNvSpPr txBox="1"/>
          <p:nvPr/>
        </p:nvSpPr>
        <p:spPr>
          <a:xfrm>
            <a:off x="887766" y="592169"/>
            <a:ext cx="950538" cy="163831"/>
          </a:xfrm>
          <a:prstGeom prst="rect">
            <a:avLst/>
          </a:prstGeom>
        </p:spPr>
        <p:txBody>
          <a:bodyPr lIns="0" tIns="0" rIns="0" bIns="0" rtlCol="0" anchor="t">
            <a:spAutoFit/>
          </a:bodyPr>
          <a:lstStyle/>
          <a:p>
            <a:pPr algn="l">
              <a:lnSpc>
                <a:spcPts val="1200"/>
              </a:lnSpc>
            </a:pPr>
            <a:r>
              <a:rPr lang="en-US" sz="1200" b="1">
                <a:solidFill>
                  <a:srgbClr val="FFFFFF"/>
                </a:solidFill>
                <a:latin typeface="Bricolage Grotesque Bold"/>
                <a:ea typeface="Bricolage Grotesque Bold"/>
                <a:cs typeface="Bricolage Grotesque Bold"/>
                <a:sym typeface="Bricolage Grotesque Bold"/>
              </a:rPr>
              <a:t>ESA</a:t>
            </a:r>
          </a:p>
        </p:txBody>
      </p:sp>
      <p:sp>
        <p:nvSpPr>
          <p:cNvPr id="17" name="TextBox 17"/>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grpSp>
        <p:nvGrpSpPr>
          <p:cNvPr id="18" name="Group 9"/>
          <p:cNvGrpSpPr/>
          <p:nvPr/>
        </p:nvGrpSpPr>
        <p:grpSpPr>
          <a:xfrm>
            <a:off x="6889711" y="10113546"/>
            <a:ext cx="412536" cy="412536"/>
            <a:chOff x="0" y="0"/>
            <a:chExt cx="147844" cy="147844"/>
          </a:xfrm>
        </p:grpSpPr>
        <p:sp>
          <p:nvSpPr>
            <p:cNvPr id="19" name="Freeform 10"/>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20" name="TextBox 11"/>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sp>
        <p:nvSpPr>
          <p:cNvPr id="24" name="Rectangle 23"/>
          <p:cNvSpPr/>
          <p:nvPr/>
        </p:nvSpPr>
        <p:spPr>
          <a:xfrm>
            <a:off x="6871679" y="10269641"/>
            <a:ext cx="461986" cy="270074"/>
          </a:xfrm>
          <a:prstGeom prst="rect">
            <a:avLst/>
          </a:prstGeom>
        </p:spPr>
        <p:txBody>
          <a:bodyPr wrap="none">
            <a:spAutoFit/>
          </a:bodyPr>
          <a:lstStyle/>
          <a:p>
            <a:pPr algn="ctr">
              <a:lnSpc>
                <a:spcPts val="1200"/>
              </a:lnSpc>
            </a:pPr>
            <a:r>
              <a:rPr lang="en-US" b="1" dirty="0" smtClean="0">
                <a:solidFill>
                  <a:srgbClr val="000001"/>
                </a:solidFill>
                <a:latin typeface="Bricolage Grotesque Bold"/>
                <a:ea typeface="Bricolage Grotesque Bold"/>
                <a:cs typeface="Bricolage Grotesque Bold"/>
                <a:sym typeface="Bricolage Grotesque Bold"/>
              </a:rPr>
              <a:t>25</a:t>
            </a:r>
            <a:endParaRPr lang="en-US"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4153440">
            <a:off x="4564067" y="5872198"/>
            <a:ext cx="3002753" cy="11630386"/>
            <a:chOff x="0" y="0"/>
            <a:chExt cx="1076119" cy="4168068"/>
          </a:xfrm>
        </p:grpSpPr>
        <p:sp>
          <p:nvSpPr>
            <p:cNvPr id="3" name="Freeform 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4" name="TextBox 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grpSp>
        <p:nvGrpSpPr>
          <p:cNvPr id="5" name="Group 5"/>
          <p:cNvGrpSpPr/>
          <p:nvPr/>
        </p:nvGrpSpPr>
        <p:grpSpPr>
          <a:xfrm>
            <a:off x="6391464" y="9523464"/>
            <a:ext cx="412536" cy="412536"/>
            <a:chOff x="0" y="0"/>
            <a:chExt cx="147844" cy="147844"/>
          </a:xfrm>
        </p:grpSpPr>
        <p:sp>
          <p:nvSpPr>
            <p:cNvPr id="6" name="Freeform 6"/>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7" name="TextBox 7"/>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8" name="Group 8"/>
          <p:cNvGrpSpPr/>
          <p:nvPr/>
        </p:nvGrpSpPr>
        <p:grpSpPr>
          <a:xfrm rot="4153440">
            <a:off x="-261017" y="-5319496"/>
            <a:ext cx="3002753" cy="11630386"/>
            <a:chOff x="0" y="0"/>
            <a:chExt cx="1076119" cy="4168068"/>
          </a:xfrm>
        </p:grpSpPr>
        <p:sp>
          <p:nvSpPr>
            <p:cNvPr id="9" name="Freeform 9"/>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0" name="TextBox 10"/>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1" name="Freeform 11"/>
          <p:cNvSpPr/>
          <p:nvPr/>
        </p:nvSpPr>
        <p:spPr>
          <a:xfrm>
            <a:off x="0" y="31211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2"/>
            <a:stretch>
              <a:fillRect/>
            </a:stretch>
          </a:blipFill>
        </p:spPr>
      </p:sp>
      <p:grpSp>
        <p:nvGrpSpPr>
          <p:cNvPr id="12" name="Group 12"/>
          <p:cNvGrpSpPr/>
          <p:nvPr/>
        </p:nvGrpSpPr>
        <p:grpSpPr>
          <a:xfrm rot="4153440">
            <a:off x="4675447" y="5848333"/>
            <a:ext cx="3002753" cy="11630386"/>
            <a:chOff x="0" y="0"/>
            <a:chExt cx="1076119" cy="4168068"/>
          </a:xfrm>
        </p:grpSpPr>
        <p:sp>
          <p:nvSpPr>
            <p:cNvPr id="13" name="Freeform 1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4" name="TextBox 1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5" name="Freeform 15"/>
          <p:cNvSpPr/>
          <p:nvPr/>
        </p:nvSpPr>
        <p:spPr>
          <a:xfrm>
            <a:off x="1084718" y="1909992"/>
            <a:ext cx="5719282" cy="7613472"/>
          </a:xfrm>
          <a:custGeom>
            <a:avLst/>
            <a:gdLst/>
            <a:ahLst/>
            <a:cxnLst/>
            <a:rect l="l" t="t" r="r" b="b"/>
            <a:pathLst>
              <a:path w="5719282" h="7613472">
                <a:moveTo>
                  <a:pt x="0" y="0"/>
                </a:moveTo>
                <a:lnTo>
                  <a:pt x="5719282" y="0"/>
                </a:lnTo>
                <a:lnTo>
                  <a:pt x="5719282" y="7613472"/>
                </a:lnTo>
                <a:lnTo>
                  <a:pt x="0" y="7613472"/>
                </a:lnTo>
                <a:lnTo>
                  <a:pt x="0" y="0"/>
                </a:lnTo>
                <a:close/>
              </a:path>
            </a:pathLst>
          </a:custGeom>
          <a:blipFill>
            <a:blip r:embed="rId3"/>
            <a:stretch>
              <a:fillRect t="-8232" b="-8232"/>
            </a:stretch>
          </a:blipFill>
        </p:spPr>
      </p:sp>
      <p:sp>
        <p:nvSpPr>
          <p:cNvPr id="16" name="TextBox 16"/>
          <p:cNvSpPr txBox="1"/>
          <p:nvPr/>
        </p:nvSpPr>
        <p:spPr>
          <a:xfrm>
            <a:off x="887766" y="592169"/>
            <a:ext cx="950538" cy="163831"/>
          </a:xfrm>
          <a:prstGeom prst="rect">
            <a:avLst/>
          </a:prstGeom>
        </p:spPr>
        <p:txBody>
          <a:bodyPr lIns="0" tIns="0" rIns="0" bIns="0" rtlCol="0" anchor="t">
            <a:spAutoFit/>
          </a:bodyPr>
          <a:lstStyle/>
          <a:p>
            <a:pPr algn="l">
              <a:lnSpc>
                <a:spcPts val="1200"/>
              </a:lnSpc>
            </a:pPr>
            <a:r>
              <a:rPr lang="en-US" sz="1200" b="1">
                <a:solidFill>
                  <a:srgbClr val="FFFFFF"/>
                </a:solidFill>
                <a:latin typeface="Bricolage Grotesque Bold"/>
                <a:ea typeface="Bricolage Grotesque Bold"/>
                <a:cs typeface="Bricolage Grotesque Bold"/>
                <a:sym typeface="Bricolage Grotesque Bold"/>
              </a:rPr>
              <a:t>ESA</a:t>
            </a:r>
          </a:p>
        </p:txBody>
      </p:sp>
      <p:sp>
        <p:nvSpPr>
          <p:cNvPr id="17" name="TextBox 17"/>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grpSp>
        <p:nvGrpSpPr>
          <p:cNvPr id="19" name="Group 9"/>
          <p:cNvGrpSpPr/>
          <p:nvPr/>
        </p:nvGrpSpPr>
        <p:grpSpPr>
          <a:xfrm>
            <a:off x="6889711" y="10113546"/>
            <a:ext cx="412536" cy="412536"/>
            <a:chOff x="0" y="0"/>
            <a:chExt cx="147844" cy="147844"/>
          </a:xfrm>
        </p:grpSpPr>
        <p:sp>
          <p:nvSpPr>
            <p:cNvPr id="20" name="Freeform 10"/>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21" name="TextBox 11"/>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sp>
        <p:nvSpPr>
          <p:cNvPr id="22" name="Rectangle 21"/>
          <p:cNvSpPr/>
          <p:nvPr/>
        </p:nvSpPr>
        <p:spPr>
          <a:xfrm>
            <a:off x="6867590" y="10228346"/>
            <a:ext cx="473206" cy="270074"/>
          </a:xfrm>
          <a:prstGeom prst="rect">
            <a:avLst/>
          </a:prstGeom>
        </p:spPr>
        <p:txBody>
          <a:bodyPr wrap="none">
            <a:spAutoFit/>
          </a:bodyPr>
          <a:lstStyle/>
          <a:p>
            <a:pPr algn="ctr">
              <a:lnSpc>
                <a:spcPts val="1200"/>
              </a:lnSpc>
            </a:pPr>
            <a:r>
              <a:rPr lang="en-US" b="1" dirty="0" smtClean="0">
                <a:solidFill>
                  <a:srgbClr val="000001"/>
                </a:solidFill>
                <a:latin typeface="Bricolage Grotesque Bold"/>
                <a:ea typeface="Bricolage Grotesque Bold"/>
                <a:cs typeface="Bricolage Grotesque Bold"/>
                <a:sym typeface="Bricolage Grotesque Bold"/>
              </a:rPr>
              <a:t>26</a:t>
            </a:r>
            <a:endParaRPr lang="en-US"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4153440">
            <a:off x="4638172" y="5848333"/>
            <a:ext cx="3002753" cy="11630386"/>
            <a:chOff x="0" y="0"/>
            <a:chExt cx="1076119" cy="4168068"/>
          </a:xfrm>
        </p:grpSpPr>
        <p:sp>
          <p:nvSpPr>
            <p:cNvPr id="3" name="Freeform 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4" name="TextBox 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grpSp>
        <p:nvGrpSpPr>
          <p:cNvPr id="5" name="Group 5"/>
          <p:cNvGrpSpPr/>
          <p:nvPr/>
        </p:nvGrpSpPr>
        <p:grpSpPr>
          <a:xfrm>
            <a:off x="6391464" y="9523464"/>
            <a:ext cx="412536" cy="412536"/>
            <a:chOff x="0" y="0"/>
            <a:chExt cx="147844" cy="147844"/>
          </a:xfrm>
        </p:grpSpPr>
        <p:sp>
          <p:nvSpPr>
            <p:cNvPr id="6" name="Freeform 6"/>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7" name="TextBox 7"/>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8" name="Group 8"/>
          <p:cNvGrpSpPr/>
          <p:nvPr/>
        </p:nvGrpSpPr>
        <p:grpSpPr>
          <a:xfrm rot="4153440">
            <a:off x="-261017" y="-5319496"/>
            <a:ext cx="3002753" cy="11630386"/>
            <a:chOff x="0" y="0"/>
            <a:chExt cx="1076119" cy="4168068"/>
          </a:xfrm>
        </p:grpSpPr>
        <p:sp>
          <p:nvSpPr>
            <p:cNvPr id="9" name="Freeform 9"/>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0" name="TextBox 10"/>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1" name="Freeform 11"/>
          <p:cNvSpPr/>
          <p:nvPr/>
        </p:nvSpPr>
        <p:spPr>
          <a:xfrm>
            <a:off x="0" y="31211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2"/>
            <a:stretch>
              <a:fillRect/>
            </a:stretch>
          </a:blipFill>
        </p:spPr>
      </p:sp>
      <p:grpSp>
        <p:nvGrpSpPr>
          <p:cNvPr id="12" name="Group 12"/>
          <p:cNvGrpSpPr/>
          <p:nvPr/>
        </p:nvGrpSpPr>
        <p:grpSpPr>
          <a:xfrm rot="4153440">
            <a:off x="4702372" y="5800182"/>
            <a:ext cx="3002753" cy="11630386"/>
            <a:chOff x="0" y="0"/>
            <a:chExt cx="1076119" cy="4168068"/>
          </a:xfrm>
        </p:grpSpPr>
        <p:sp>
          <p:nvSpPr>
            <p:cNvPr id="13" name="Freeform 1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4" name="TextBox 1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5" name="Freeform 15"/>
          <p:cNvSpPr/>
          <p:nvPr/>
        </p:nvSpPr>
        <p:spPr>
          <a:xfrm>
            <a:off x="1676070" y="2598488"/>
            <a:ext cx="4207859" cy="6211629"/>
          </a:xfrm>
          <a:custGeom>
            <a:avLst/>
            <a:gdLst/>
            <a:ahLst/>
            <a:cxnLst/>
            <a:rect l="l" t="t" r="r" b="b"/>
            <a:pathLst>
              <a:path w="4207859" h="6211629">
                <a:moveTo>
                  <a:pt x="0" y="0"/>
                </a:moveTo>
                <a:lnTo>
                  <a:pt x="4207860" y="0"/>
                </a:lnTo>
                <a:lnTo>
                  <a:pt x="4207860" y="6211629"/>
                </a:lnTo>
                <a:lnTo>
                  <a:pt x="0" y="6211629"/>
                </a:lnTo>
                <a:lnTo>
                  <a:pt x="0" y="0"/>
                </a:lnTo>
                <a:close/>
              </a:path>
            </a:pathLst>
          </a:custGeom>
          <a:blipFill>
            <a:blip r:embed="rId3"/>
            <a:stretch>
              <a:fillRect l="-771" t="-7003" r="-3152" b="-7003"/>
            </a:stretch>
          </a:blipFill>
        </p:spPr>
      </p:sp>
      <p:sp>
        <p:nvSpPr>
          <p:cNvPr id="16" name="TextBox 16"/>
          <p:cNvSpPr txBox="1"/>
          <p:nvPr/>
        </p:nvSpPr>
        <p:spPr>
          <a:xfrm>
            <a:off x="887766" y="592169"/>
            <a:ext cx="950538" cy="163831"/>
          </a:xfrm>
          <a:prstGeom prst="rect">
            <a:avLst/>
          </a:prstGeom>
        </p:spPr>
        <p:txBody>
          <a:bodyPr lIns="0" tIns="0" rIns="0" bIns="0" rtlCol="0" anchor="t">
            <a:spAutoFit/>
          </a:bodyPr>
          <a:lstStyle/>
          <a:p>
            <a:pPr algn="l">
              <a:lnSpc>
                <a:spcPts val="1200"/>
              </a:lnSpc>
            </a:pPr>
            <a:r>
              <a:rPr lang="en-US" sz="1200" b="1">
                <a:solidFill>
                  <a:srgbClr val="FFFFFF"/>
                </a:solidFill>
                <a:latin typeface="Bricolage Grotesque Bold"/>
                <a:ea typeface="Bricolage Grotesque Bold"/>
                <a:cs typeface="Bricolage Grotesque Bold"/>
                <a:sym typeface="Bricolage Grotesque Bold"/>
              </a:rPr>
              <a:t>ESA</a:t>
            </a:r>
          </a:p>
        </p:txBody>
      </p:sp>
      <p:sp>
        <p:nvSpPr>
          <p:cNvPr id="17" name="TextBox 17"/>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grpSp>
        <p:nvGrpSpPr>
          <p:cNvPr id="18" name="Group 9"/>
          <p:cNvGrpSpPr/>
          <p:nvPr/>
        </p:nvGrpSpPr>
        <p:grpSpPr>
          <a:xfrm>
            <a:off x="6889711" y="10113546"/>
            <a:ext cx="412536" cy="412536"/>
            <a:chOff x="0" y="0"/>
            <a:chExt cx="147844" cy="147844"/>
          </a:xfrm>
        </p:grpSpPr>
        <p:sp>
          <p:nvSpPr>
            <p:cNvPr id="19" name="Freeform 10"/>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20" name="TextBox 11"/>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sp>
        <p:nvSpPr>
          <p:cNvPr id="21" name="Rectangle 20"/>
          <p:cNvSpPr/>
          <p:nvPr/>
        </p:nvSpPr>
        <p:spPr>
          <a:xfrm>
            <a:off x="6884421" y="10228346"/>
            <a:ext cx="439543" cy="270074"/>
          </a:xfrm>
          <a:prstGeom prst="rect">
            <a:avLst/>
          </a:prstGeom>
        </p:spPr>
        <p:txBody>
          <a:bodyPr wrap="none">
            <a:spAutoFit/>
          </a:bodyPr>
          <a:lstStyle/>
          <a:p>
            <a:pPr algn="ctr">
              <a:lnSpc>
                <a:spcPts val="1200"/>
              </a:lnSpc>
            </a:pPr>
            <a:r>
              <a:rPr lang="en-US" b="1" dirty="0" smtClean="0">
                <a:solidFill>
                  <a:srgbClr val="000001"/>
                </a:solidFill>
                <a:latin typeface="Bricolage Grotesque Bold"/>
                <a:ea typeface="Bricolage Grotesque Bold"/>
                <a:cs typeface="Bricolage Grotesque Bold"/>
                <a:sym typeface="Bricolage Grotesque Bold"/>
              </a:rPr>
              <a:t>27</a:t>
            </a:r>
            <a:endParaRPr lang="en-US"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4153440">
            <a:off x="4638172" y="5848333"/>
            <a:ext cx="3002753" cy="11630386"/>
            <a:chOff x="0" y="0"/>
            <a:chExt cx="1076119" cy="4168068"/>
          </a:xfrm>
        </p:grpSpPr>
        <p:sp>
          <p:nvSpPr>
            <p:cNvPr id="3" name="Freeform 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4" name="TextBox 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grpSp>
        <p:nvGrpSpPr>
          <p:cNvPr id="5" name="Group 5"/>
          <p:cNvGrpSpPr/>
          <p:nvPr/>
        </p:nvGrpSpPr>
        <p:grpSpPr>
          <a:xfrm>
            <a:off x="6391464" y="9523464"/>
            <a:ext cx="412536" cy="412536"/>
            <a:chOff x="0" y="0"/>
            <a:chExt cx="147844" cy="147844"/>
          </a:xfrm>
        </p:grpSpPr>
        <p:sp>
          <p:nvSpPr>
            <p:cNvPr id="6" name="Freeform 6"/>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7" name="TextBox 7"/>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8" name="Group 8"/>
          <p:cNvGrpSpPr/>
          <p:nvPr/>
        </p:nvGrpSpPr>
        <p:grpSpPr>
          <a:xfrm rot="4153440">
            <a:off x="-261017" y="-5319496"/>
            <a:ext cx="3002753" cy="11630386"/>
            <a:chOff x="0" y="0"/>
            <a:chExt cx="1076119" cy="4168068"/>
          </a:xfrm>
        </p:grpSpPr>
        <p:sp>
          <p:nvSpPr>
            <p:cNvPr id="9" name="Freeform 9"/>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0" name="TextBox 10"/>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1" name="Freeform 11"/>
          <p:cNvSpPr/>
          <p:nvPr/>
        </p:nvSpPr>
        <p:spPr>
          <a:xfrm>
            <a:off x="0" y="31211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2"/>
            <a:stretch>
              <a:fillRect/>
            </a:stretch>
          </a:blipFill>
        </p:spPr>
      </p:sp>
      <p:grpSp>
        <p:nvGrpSpPr>
          <p:cNvPr id="12" name="Group 12"/>
          <p:cNvGrpSpPr/>
          <p:nvPr/>
        </p:nvGrpSpPr>
        <p:grpSpPr>
          <a:xfrm rot="4153440">
            <a:off x="4702372" y="5800182"/>
            <a:ext cx="3002753" cy="11630386"/>
            <a:chOff x="0" y="0"/>
            <a:chExt cx="1076119" cy="4168068"/>
          </a:xfrm>
        </p:grpSpPr>
        <p:sp>
          <p:nvSpPr>
            <p:cNvPr id="13" name="Freeform 1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4" name="TextBox 1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5" name="Freeform 15"/>
          <p:cNvSpPr/>
          <p:nvPr/>
        </p:nvSpPr>
        <p:spPr>
          <a:xfrm>
            <a:off x="1574836" y="2123849"/>
            <a:ext cx="4816628" cy="7215922"/>
          </a:xfrm>
          <a:custGeom>
            <a:avLst/>
            <a:gdLst/>
            <a:ahLst/>
            <a:cxnLst/>
            <a:rect l="l" t="t" r="r" b="b"/>
            <a:pathLst>
              <a:path w="4816628" h="7215922">
                <a:moveTo>
                  <a:pt x="0" y="0"/>
                </a:moveTo>
                <a:lnTo>
                  <a:pt x="4816628" y="0"/>
                </a:lnTo>
                <a:lnTo>
                  <a:pt x="4816628" y="7215922"/>
                </a:lnTo>
                <a:lnTo>
                  <a:pt x="0" y="7215922"/>
                </a:lnTo>
                <a:lnTo>
                  <a:pt x="0" y="0"/>
                </a:lnTo>
                <a:close/>
              </a:path>
            </a:pathLst>
          </a:custGeom>
          <a:blipFill>
            <a:blip r:embed="rId3"/>
            <a:stretch>
              <a:fillRect/>
            </a:stretch>
          </a:blipFill>
        </p:spPr>
      </p:sp>
      <p:sp>
        <p:nvSpPr>
          <p:cNvPr id="16" name="TextBox 16"/>
          <p:cNvSpPr txBox="1"/>
          <p:nvPr/>
        </p:nvSpPr>
        <p:spPr>
          <a:xfrm>
            <a:off x="887766" y="592169"/>
            <a:ext cx="950538" cy="163831"/>
          </a:xfrm>
          <a:prstGeom prst="rect">
            <a:avLst/>
          </a:prstGeom>
        </p:spPr>
        <p:txBody>
          <a:bodyPr lIns="0" tIns="0" rIns="0" bIns="0" rtlCol="0" anchor="t">
            <a:spAutoFit/>
          </a:bodyPr>
          <a:lstStyle/>
          <a:p>
            <a:pPr algn="l">
              <a:lnSpc>
                <a:spcPts val="1200"/>
              </a:lnSpc>
            </a:pPr>
            <a:r>
              <a:rPr lang="en-US" sz="1200" b="1">
                <a:solidFill>
                  <a:srgbClr val="FFFFFF"/>
                </a:solidFill>
                <a:latin typeface="Bricolage Grotesque Bold"/>
                <a:ea typeface="Bricolage Grotesque Bold"/>
                <a:cs typeface="Bricolage Grotesque Bold"/>
                <a:sym typeface="Bricolage Grotesque Bold"/>
              </a:rPr>
              <a:t>ESA</a:t>
            </a:r>
          </a:p>
        </p:txBody>
      </p:sp>
      <p:sp>
        <p:nvSpPr>
          <p:cNvPr id="17" name="TextBox 17"/>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grpSp>
        <p:nvGrpSpPr>
          <p:cNvPr id="18" name="Group 9"/>
          <p:cNvGrpSpPr/>
          <p:nvPr/>
        </p:nvGrpSpPr>
        <p:grpSpPr>
          <a:xfrm>
            <a:off x="6921895" y="10232501"/>
            <a:ext cx="412536" cy="412536"/>
            <a:chOff x="0" y="0"/>
            <a:chExt cx="147844" cy="147844"/>
          </a:xfrm>
        </p:grpSpPr>
        <p:sp>
          <p:nvSpPr>
            <p:cNvPr id="19" name="Freeform 10"/>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20" name="TextBox 11"/>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sp>
        <p:nvSpPr>
          <p:cNvPr id="21" name="Rectangle 20"/>
          <p:cNvSpPr/>
          <p:nvPr/>
        </p:nvSpPr>
        <p:spPr>
          <a:xfrm>
            <a:off x="6891559" y="10351457"/>
            <a:ext cx="473207" cy="270074"/>
          </a:xfrm>
          <a:prstGeom prst="rect">
            <a:avLst/>
          </a:prstGeom>
        </p:spPr>
        <p:txBody>
          <a:bodyPr wrap="none">
            <a:spAutoFit/>
          </a:bodyPr>
          <a:lstStyle/>
          <a:p>
            <a:pPr algn="ctr">
              <a:lnSpc>
                <a:spcPts val="1200"/>
              </a:lnSpc>
            </a:pPr>
            <a:r>
              <a:rPr lang="en-US" b="1" dirty="0" smtClean="0">
                <a:solidFill>
                  <a:srgbClr val="000001"/>
                </a:solidFill>
                <a:latin typeface="Bricolage Grotesque Bold"/>
                <a:ea typeface="Bricolage Grotesque Bold"/>
                <a:cs typeface="Bricolage Grotesque Bold"/>
                <a:sym typeface="Bricolage Grotesque Bold"/>
              </a:rPr>
              <a:t>28</a:t>
            </a:r>
            <a:endParaRPr lang="en-US"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4153440">
            <a:off x="4638172" y="5848333"/>
            <a:ext cx="3002753" cy="11630386"/>
            <a:chOff x="0" y="0"/>
            <a:chExt cx="1076119" cy="4168068"/>
          </a:xfrm>
        </p:grpSpPr>
        <p:sp>
          <p:nvSpPr>
            <p:cNvPr id="3" name="Freeform 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4" name="TextBox 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grpSp>
        <p:nvGrpSpPr>
          <p:cNvPr id="5" name="Group 5"/>
          <p:cNvGrpSpPr/>
          <p:nvPr/>
        </p:nvGrpSpPr>
        <p:grpSpPr>
          <a:xfrm>
            <a:off x="6391464" y="9523464"/>
            <a:ext cx="412536" cy="412536"/>
            <a:chOff x="0" y="0"/>
            <a:chExt cx="147844" cy="147844"/>
          </a:xfrm>
        </p:grpSpPr>
        <p:sp>
          <p:nvSpPr>
            <p:cNvPr id="6" name="Freeform 6"/>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7" name="TextBox 7"/>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8" name="Group 8"/>
          <p:cNvGrpSpPr/>
          <p:nvPr/>
        </p:nvGrpSpPr>
        <p:grpSpPr>
          <a:xfrm rot="4153440">
            <a:off x="-261017" y="-5319496"/>
            <a:ext cx="3002753" cy="11630386"/>
            <a:chOff x="0" y="0"/>
            <a:chExt cx="1076119" cy="4168068"/>
          </a:xfrm>
        </p:grpSpPr>
        <p:sp>
          <p:nvSpPr>
            <p:cNvPr id="9" name="Freeform 9"/>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0" name="TextBox 10"/>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1" name="Freeform 11"/>
          <p:cNvSpPr/>
          <p:nvPr/>
        </p:nvSpPr>
        <p:spPr>
          <a:xfrm>
            <a:off x="0" y="31211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2"/>
            <a:stretch>
              <a:fillRect/>
            </a:stretch>
          </a:blipFill>
        </p:spPr>
      </p:sp>
      <p:grpSp>
        <p:nvGrpSpPr>
          <p:cNvPr id="12" name="Group 12"/>
          <p:cNvGrpSpPr/>
          <p:nvPr/>
        </p:nvGrpSpPr>
        <p:grpSpPr>
          <a:xfrm rot="4153440">
            <a:off x="4702372" y="5800182"/>
            <a:ext cx="3002753" cy="11630386"/>
            <a:chOff x="0" y="0"/>
            <a:chExt cx="1076119" cy="4168068"/>
          </a:xfrm>
        </p:grpSpPr>
        <p:sp>
          <p:nvSpPr>
            <p:cNvPr id="13" name="Freeform 1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4" name="TextBox 1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5" name="Freeform 15"/>
          <p:cNvSpPr/>
          <p:nvPr/>
        </p:nvSpPr>
        <p:spPr>
          <a:xfrm>
            <a:off x="1363035" y="2208842"/>
            <a:ext cx="5138522" cy="7314622"/>
          </a:xfrm>
          <a:custGeom>
            <a:avLst/>
            <a:gdLst/>
            <a:ahLst/>
            <a:cxnLst/>
            <a:rect l="l" t="t" r="r" b="b"/>
            <a:pathLst>
              <a:path w="5138522" h="7314622">
                <a:moveTo>
                  <a:pt x="0" y="0"/>
                </a:moveTo>
                <a:lnTo>
                  <a:pt x="5138523" y="0"/>
                </a:lnTo>
                <a:lnTo>
                  <a:pt x="5138523" y="7314622"/>
                </a:lnTo>
                <a:lnTo>
                  <a:pt x="0" y="7314622"/>
                </a:lnTo>
                <a:lnTo>
                  <a:pt x="0" y="0"/>
                </a:lnTo>
                <a:close/>
              </a:path>
            </a:pathLst>
          </a:custGeom>
          <a:blipFill>
            <a:blip r:embed="rId3"/>
            <a:stretch>
              <a:fillRect/>
            </a:stretch>
          </a:blipFill>
        </p:spPr>
      </p:sp>
      <p:sp>
        <p:nvSpPr>
          <p:cNvPr id="16" name="TextBox 16"/>
          <p:cNvSpPr txBox="1"/>
          <p:nvPr/>
        </p:nvSpPr>
        <p:spPr>
          <a:xfrm>
            <a:off x="887766" y="592169"/>
            <a:ext cx="950538" cy="163831"/>
          </a:xfrm>
          <a:prstGeom prst="rect">
            <a:avLst/>
          </a:prstGeom>
        </p:spPr>
        <p:txBody>
          <a:bodyPr lIns="0" tIns="0" rIns="0" bIns="0" rtlCol="0" anchor="t">
            <a:spAutoFit/>
          </a:bodyPr>
          <a:lstStyle/>
          <a:p>
            <a:pPr algn="l">
              <a:lnSpc>
                <a:spcPts val="1200"/>
              </a:lnSpc>
            </a:pPr>
            <a:r>
              <a:rPr lang="en-US" sz="1200" b="1">
                <a:solidFill>
                  <a:srgbClr val="FFFFFF"/>
                </a:solidFill>
                <a:latin typeface="Bricolage Grotesque Bold"/>
                <a:ea typeface="Bricolage Grotesque Bold"/>
                <a:cs typeface="Bricolage Grotesque Bold"/>
                <a:sym typeface="Bricolage Grotesque Bold"/>
              </a:rPr>
              <a:t>ESA</a:t>
            </a:r>
          </a:p>
        </p:txBody>
      </p:sp>
      <p:sp>
        <p:nvSpPr>
          <p:cNvPr id="17" name="TextBox 17"/>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grpSp>
        <p:nvGrpSpPr>
          <p:cNvPr id="18" name="Group 9"/>
          <p:cNvGrpSpPr/>
          <p:nvPr/>
        </p:nvGrpSpPr>
        <p:grpSpPr>
          <a:xfrm>
            <a:off x="6921895" y="10232501"/>
            <a:ext cx="412536" cy="412536"/>
            <a:chOff x="0" y="0"/>
            <a:chExt cx="147844" cy="147844"/>
          </a:xfrm>
        </p:grpSpPr>
        <p:sp>
          <p:nvSpPr>
            <p:cNvPr id="19" name="Freeform 10"/>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20" name="TextBox 11"/>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sp>
        <p:nvSpPr>
          <p:cNvPr id="21" name="Rectangle 20"/>
          <p:cNvSpPr/>
          <p:nvPr/>
        </p:nvSpPr>
        <p:spPr>
          <a:xfrm>
            <a:off x="6891559" y="10351457"/>
            <a:ext cx="473207" cy="270074"/>
          </a:xfrm>
          <a:prstGeom prst="rect">
            <a:avLst/>
          </a:prstGeom>
        </p:spPr>
        <p:txBody>
          <a:bodyPr wrap="none">
            <a:spAutoFit/>
          </a:bodyPr>
          <a:lstStyle/>
          <a:p>
            <a:pPr algn="ctr">
              <a:lnSpc>
                <a:spcPts val="1200"/>
              </a:lnSpc>
            </a:pPr>
            <a:r>
              <a:rPr lang="en-US" b="1" dirty="0" smtClean="0">
                <a:solidFill>
                  <a:srgbClr val="000001"/>
                </a:solidFill>
                <a:latin typeface="Bricolage Grotesque Bold"/>
                <a:ea typeface="Bricolage Grotesque Bold"/>
                <a:cs typeface="Bricolage Grotesque Bold"/>
                <a:sym typeface="Bricolage Grotesque Bold"/>
              </a:rPr>
              <a:t>29</a:t>
            </a:r>
            <a:endParaRPr lang="en-US"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4153440">
            <a:off x="4638172" y="5848333"/>
            <a:ext cx="3002753" cy="11630386"/>
            <a:chOff x="0" y="0"/>
            <a:chExt cx="1076119" cy="4168068"/>
          </a:xfrm>
        </p:grpSpPr>
        <p:sp>
          <p:nvSpPr>
            <p:cNvPr id="3" name="Freeform 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4" name="TextBox 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grpSp>
        <p:nvGrpSpPr>
          <p:cNvPr id="5" name="Group 5"/>
          <p:cNvGrpSpPr/>
          <p:nvPr/>
        </p:nvGrpSpPr>
        <p:grpSpPr>
          <a:xfrm>
            <a:off x="6391464" y="9523464"/>
            <a:ext cx="412536" cy="412536"/>
            <a:chOff x="0" y="0"/>
            <a:chExt cx="147844" cy="147844"/>
          </a:xfrm>
        </p:grpSpPr>
        <p:sp>
          <p:nvSpPr>
            <p:cNvPr id="6" name="Freeform 6"/>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7" name="TextBox 7"/>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grpSp>
        <p:nvGrpSpPr>
          <p:cNvPr id="8" name="Group 8"/>
          <p:cNvGrpSpPr/>
          <p:nvPr/>
        </p:nvGrpSpPr>
        <p:grpSpPr>
          <a:xfrm rot="4153440">
            <a:off x="-261017" y="-5319496"/>
            <a:ext cx="3002753" cy="11630386"/>
            <a:chOff x="0" y="0"/>
            <a:chExt cx="1076119" cy="4168068"/>
          </a:xfrm>
        </p:grpSpPr>
        <p:sp>
          <p:nvSpPr>
            <p:cNvPr id="9" name="Freeform 9"/>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0" name="TextBox 10"/>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1" name="Freeform 11"/>
          <p:cNvSpPr/>
          <p:nvPr/>
        </p:nvSpPr>
        <p:spPr>
          <a:xfrm>
            <a:off x="0" y="312117"/>
            <a:ext cx="887766" cy="887766"/>
          </a:xfrm>
          <a:custGeom>
            <a:avLst/>
            <a:gdLst/>
            <a:ahLst/>
            <a:cxnLst/>
            <a:rect l="l" t="t" r="r" b="b"/>
            <a:pathLst>
              <a:path w="887766" h="887766">
                <a:moveTo>
                  <a:pt x="0" y="0"/>
                </a:moveTo>
                <a:lnTo>
                  <a:pt x="887766" y="0"/>
                </a:lnTo>
                <a:lnTo>
                  <a:pt x="887766" y="887766"/>
                </a:lnTo>
                <a:lnTo>
                  <a:pt x="0" y="887766"/>
                </a:lnTo>
                <a:lnTo>
                  <a:pt x="0" y="0"/>
                </a:lnTo>
                <a:close/>
              </a:path>
            </a:pathLst>
          </a:custGeom>
          <a:blipFill>
            <a:blip r:embed="rId2"/>
            <a:stretch>
              <a:fillRect/>
            </a:stretch>
          </a:blipFill>
        </p:spPr>
      </p:sp>
      <p:grpSp>
        <p:nvGrpSpPr>
          <p:cNvPr id="12" name="Group 12"/>
          <p:cNvGrpSpPr/>
          <p:nvPr/>
        </p:nvGrpSpPr>
        <p:grpSpPr>
          <a:xfrm rot="4153440">
            <a:off x="4702372" y="5800182"/>
            <a:ext cx="3002753" cy="11630386"/>
            <a:chOff x="0" y="0"/>
            <a:chExt cx="1076119" cy="4168068"/>
          </a:xfrm>
        </p:grpSpPr>
        <p:sp>
          <p:nvSpPr>
            <p:cNvPr id="13" name="Freeform 13"/>
            <p:cNvSpPr/>
            <p:nvPr/>
          </p:nvSpPr>
          <p:spPr>
            <a:xfrm>
              <a:off x="0" y="0"/>
              <a:ext cx="1076119" cy="4168068"/>
            </a:xfrm>
            <a:custGeom>
              <a:avLst/>
              <a:gdLst/>
              <a:ahLst/>
              <a:cxnLst/>
              <a:rect l="l" t="t" r="r" b="b"/>
              <a:pathLst>
                <a:path w="1076119" h="4168068">
                  <a:moveTo>
                    <a:pt x="0" y="0"/>
                  </a:moveTo>
                  <a:lnTo>
                    <a:pt x="1076119" y="0"/>
                  </a:lnTo>
                  <a:lnTo>
                    <a:pt x="1076119" y="4168068"/>
                  </a:lnTo>
                  <a:lnTo>
                    <a:pt x="0" y="4168068"/>
                  </a:lnTo>
                  <a:close/>
                </a:path>
              </a:pathLst>
            </a:custGeom>
            <a:solidFill>
              <a:srgbClr val="1E439D"/>
            </a:solidFill>
          </p:spPr>
        </p:sp>
        <p:sp>
          <p:nvSpPr>
            <p:cNvPr id="14" name="TextBox 14"/>
            <p:cNvSpPr txBox="1"/>
            <p:nvPr/>
          </p:nvSpPr>
          <p:spPr>
            <a:xfrm>
              <a:off x="0" y="-28575"/>
              <a:ext cx="1076119" cy="4196643"/>
            </a:xfrm>
            <a:prstGeom prst="rect">
              <a:avLst/>
            </a:prstGeom>
          </p:spPr>
          <p:txBody>
            <a:bodyPr lIns="50800" tIns="50800" rIns="50800" bIns="50800" rtlCol="0" anchor="ctr"/>
            <a:lstStyle/>
            <a:p>
              <a:pPr algn="ctr">
                <a:lnSpc>
                  <a:spcPts val="1679"/>
                </a:lnSpc>
              </a:pPr>
              <a:endParaRPr/>
            </a:p>
          </p:txBody>
        </p:sp>
      </p:grpSp>
      <p:sp>
        <p:nvSpPr>
          <p:cNvPr id="15" name="Freeform 15"/>
          <p:cNvSpPr/>
          <p:nvPr/>
        </p:nvSpPr>
        <p:spPr>
          <a:xfrm>
            <a:off x="1176513" y="2071617"/>
            <a:ext cx="5421219" cy="7451847"/>
          </a:xfrm>
          <a:custGeom>
            <a:avLst/>
            <a:gdLst/>
            <a:ahLst/>
            <a:cxnLst/>
            <a:rect l="l" t="t" r="r" b="b"/>
            <a:pathLst>
              <a:path w="5421219" h="7451847">
                <a:moveTo>
                  <a:pt x="0" y="0"/>
                </a:moveTo>
                <a:lnTo>
                  <a:pt x="5421219" y="0"/>
                </a:lnTo>
                <a:lnTo>
                  <a:pt x="5421219" y="7451847"/>
                </a:lnTo>
                <a:lnTo>
                  <a:pt x="0" y="7451847"/>
                </a:lnTo>
                <a:lnTo>
                  <a:pt x="0" y="0"/>
                </a:lnTo>
                <a:close/>
              </a:path>
            </a:pathLst>
          </a:custGeom>
          <a:blipFill>
            <a:blip r:embed="rId3"/>
            <a:stretch>
              <a:fillRect/>
            </a:stretch>
          </a:blipFill>
        </p:spPr>
      </p:sp>
      <p:sp>
        <p:nvSpPr>
          <p:cNvPr id="16" name="TextBox 16"/>
          <p:cNvSpPr txBox="1"/>
          <p:nvPr/>
        </p:nvSpPr>
        <p:spPr>
          <a:xfrm>
            <a:off x="887766" y="592169"/>
            <a:ext cx="950538" cy="163831"/>
          </a:xfrm>
          <a:prstGeom prst="rect">
            <a:avLst/>
          </a:prstGeom>
        </p:spPr>
        <p:txBody>
          <a:bodyPr lIns="0" tIns="0" rIns="0" bIns="0" rtlCol="0" anchor="t">
            <a:spAutoFit/>
          </a:bodyPr>
          <a:lstStyle/>
          <a:p>
            <a:pPr algn="l">
              <a:lnSpc>
                <a:spcPts val="1200"/>
              </a:lnSpc>
            </a:pPr>
            <a:r>
              <a:rPr lang="en-US" sz="1200">
                <a:solidFill>
                  <a:srgbClr val="FFFFFF"/>
                </a:solidFill>
                <a:latin typeface="Bricolage Grotesque"/>
                <a:ea typeface="Bricolage Grotesque"/>
                <a:cs typeface="Bricolage Grotesque"/>
                <a:sym typeface="Bricolage Grotesque"/>
              </a:rPr>
              <a:t>ESA</a:t>
            </a:r>
          </a:p>
        </p:txBody>
      </p:sp>
      <p:sp>
        <p:nvSpPr>
          <p:cNvPr id="17" name="TextBox 17"/>
          <p:cNvSpPr txBox="1"/>
          <p:nvPr/>
        </p:nvSpPr>
        <p:spPr>
          <a:xfrm>
            <a:off x="425578" y="10351457"/>
            <a:ext cx="1688186" cy="174625"/>
          </a:xfrm>
          <a:prstGeom prst="rect">
            <a:avLst/>
          </a:prstGeom>
        </p:spPr>
        <p:txBody>
          <a:bodyPr lIns="0" tIns="0" rIns="0" bIns="0" rtlCol="0" anchor="t">
            <a:spAutoFit/>
          </a:bodyPr>
          <a:lstStyle/>
          <a:p>
            <a:pPr algn="just">
              <a:lnSpc>
                <a:spcPts val="1400"/>
              </a:lnSpc>
            </a:pPr>
            <a:r>
              <a:rPr lang="en-US" sz="1000">
                <a:solidFill>
                  <a:srgbClr val="000001"/>
                </a:solidFill>
                <a:latin typeface="Inter"/>
                <a:ea typeface="Inter"/>
                <a:cs typeface="Inter"/>
                <a:sym typeface="Inter"/>
              </a:rPr>
              <a:t>www.esapump.com</a:t>
            </a:r>
          </a:p>
        </p:txBody>
      </p:sp>
      <p:grpSp>
        <p:nvGrpSpPr>
          <p:cNvPr id="18" name="Group 9"/>
          <p:cNvGrpSpPr/>
          <p:nvPr/>
        </p:nvGrpSpPr>
        <p:grpSpPr>
          <a:xfrm>
            <a:off x="6921895" y="10232501"/>
            <a:ext cx="412536" cy="412536"/>
            <a:chOff x="0" y="0"/>
            <a:chExt cx="147844" cy="147844"/>
          </a:xfrm>
        </p:grpSpPr>
        <p:sp>
          <p:nvSpPr>
            <p:cNvPr id="19" name="Freeform 10"/>
            <p:cNvSpPr/>
            <p:nvPr/>
          </p:nvSpPr>
          <p:spPr>
            <a:xfrm>
              <a:off x="0" y="0"/>
              <a:ext cx="147844" cy="147844"/>
            </a:xfrm>
            <a:custGeom>
              <a:avLst/>
              <a:gdLst/>
              <a:ahLst/>
              <a:cxnLst/>
              <a:rect l="l" t="t" r="r" b="b"/>
              <a:pathLst>
                <a:path w="147844" h="147844">
                  <a:moveTo>
                    <a:pt x="0" y="0"/>
                  </a:moveTo>
                  <a:lnTo>
                    <a:pt x="147844" y="0"/>
                  </a:lnTo>
                  <a:lnTo>
                    <a:pt x="147844" y="147844"/>
                  </a:lnTo>
                  <a:lnTo>
                    <a:pt x="0" y="147844"/>
                  </a:lnTo>
                  <a:close/>
                </a:path>
              </a:pathLst>
            </a:custGeom>
            <a:solidFill>
              <a:srgbClr val="FFFFFF"/>
            </a:solidFill>
          </p:spPr>
        </p:sp>
        <p:sp>
          <p:nvSpPr>
            <p:cNvPr id="20" name="TextBox 11"/>
            <p:cNvSpPr txBox="1"/>
            <p:nvPr/>
          </p:nvSpPr>
          <p:spPr>
            <a:xfrm>
              <a:off x="0" y="-28575"/>
              <a:ext cx="147844" cy="176419"/>
            </a:xfrm>
            <a:prstGeom prst="rect">
              <a:avLst/>
            </a:prstGeom>
          </p:spPr>
          <p:txBody>
            <a:bodyPr lIns="50800" tIns="50800" rIns="50800" bIns="50800" rtlCol="0" anchor="ctr"/>
            <a:lstStyle/>
            <a:p>
              <a:pPr algn="ctr">
                <a:lnSpc>
                  <a:spcPts val="1960"/>
                </a:lnSpc>
                <a:spcBef>
                  <a:spcPct val="0"/>
                </a:spcBef>
              </a:pPr>
              <a:endParaRPr/>
            </a:p>
          </p:txBody>
        </p:sp>
      </p:grpSp>
      <p:sp>
        <p:nvSpPr>
          <p:cNvPr id="21" name="Rectangle 20"/>
          <p:cNvSpPr/>
          <p:nvPr/>
        </p:nvSpPr>
        <p:spPr>
          <a:xfrm>
            <a:off x="6889956" y="10351457"/>
            <a:ext cx="476413" cy="270074"/>
          </a:xfrm>
          <a:prstGeom prst="rect">
            <a:avLst/>
          </a:prstGeom>
        </p:spPr>
        <p:txBody>
          <a:bodyPr wrap="none">
            <a:spAutoFit/>
          </a:bodyPr>
          <a:lstStyle/>
          <a:p>
            <a:pPr algn="ctr">
              <a:lnSpc>
                <a:spcPts val="1200"/>
              </a:lnSpc>
            </a:pPr>
            <a:r>
              <a:rPr lang="en-US" b="1" dirty="0" smtClean="0">
                <a:solidFill>
                  <a:srgbClr val="000001"/>
                </a:solidFill>
                <a:latin typeface="Bricolage Grotesque Bold"/>
                <a:ea typeface="Bricolage Grotesque Bold"/>
                <a:cs typeface="Bricolage Grotesque Bold"/>
                <a:sym typeface="Bricolage Grotesque Bold"/>
              </a:rPr>
              <a:t>30</a:t>
            </a:r>
            <a:endParaRPr lang="en-US" b="1" dirty="0">
              <a:solidFill>
                <a:srgbClr val="000001"/>
              </a:solidFill>
              <a:latin typeface="Bricolage Grotesque Bold"/>
              <a:ea typeface="Bricolage Grotesque Bold"/>
              <a:cs typeface="Bricolage Grotesque Bold"/>
              <a:sym typeface="Bricolage Grotesque Bo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34A85"/>
        </a:solidFill>
        <a:effectLst/>
      </p:bgPr>
    </p:bg>
    <p:spTree>
      <p:nvGrpSpPr>
        <p:cNvPr id="1" name=""/>
        <p:cNvGrpSpPr/>
        <p:nvPr/>
      </p:nvGrpSpPr>
      <p:grpSpPr>
        <a:xfrm>
          <a:off x="0" y="0"/>
          <a:ext cx="0" cy="0"/>
          <a:chOff x="0" y="0"/>
          <a:chExt cx="0" cy="0"/>
        </a:xfrm>
      </p:grpSpPr>
      <p:sp>
        <p:nvSpPr>
          <p:cNvPr id="19" name="Oval 18"/>
          <p:cNvSpPr/>
          <p:nvPr/>
        </p:nvSpPr>
        <p:spPr>
          <a:xfrm>
            <a:off x="6230595" y="9711499"/>
            <a:ext cx="314783" cy="3194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2"/>
          <p:cNvSpPr/>
          <p:nvPr/>
        </p:nvSpPr>
        <p:spPr>
          <a:xfrm flipH="1" flipV="1">
            <a:off x="-534532" y="5877969"/>
            <a:ext cx="4476645" cy="6305133"/>
          </a:xfrm>
          <a:custGeom>
            <a:avLst/>
            <a:gdLst/>
            <a:ahLst/>
            <a:cxnLst/>
            <a:rect l="l" t="t" r="r" b="b"/>
            <a:pathLst>
              <a:path w="4476645" h="6305133">
                <a:moveTo>
                  <a:pt x="4476645" y="6305133"/>
                </a:moveTo>
                <a:lnTo>
                  <a:pt x="0" y="6305133"/>
                </a:lnTo>
                <a:lnTo>
                  <a:pt x="0" y="0"/>
                </a:lnTo>
                <a:lnTo>
                  <a:pt x="4476645" y="0"/>
                </a:lnTo>
                <a:lnTo>
                  <a:pt x="4476645" y="6305133"/>
                </a:lnTo>
                <a:close/>
              </a:path>
            </a:pathLst>
          </a:custGeom>
          <a:blipFill>
            <a:blip r:embed="rId2"/>
            <a:stretch>
              <a:fillRect/>
            </a:stretch>
          </a:blipFill>
        </p:spPr>
      </p:sp>
      <p:sp>
        <p:nvSpPr>
          <p:cNvPr id="3" name="Freeform 3"/>
          <p:cNvSpPr/>
          <p:nvPr/>
        </p:nvSpPr>
        <p:spPr>
          <a:xfrm>
            <a:off x="1188943" y="-3310248"/>
            <a:ext cx="7300414" cy="10910825"/>
          </a:xfrm>
          <a:custGeom>
            <a:avLst/>
            <a:gdLst/>
            <a:ahLst/>
            <a:cxnLst/>
            <a:rect l="l" t="t" r="r" b="b"/>
            <a:pathLst>
              <a:path w="7300414" h="10910825">
                <a:moveTo>
                  <a:pt x="0" y="0"/>
                </a:moveTo>
                <a:lnTo>
                  <a:pt x="7300414" y="0"/>
                </a:lnTo>
                <a:lnTo>
                  <a:pt x="7300414" y="10910825"/>
                </a:lnTo>
                <a:lnTo>
                  <a:pt x="0" y="10910825"/>
                </a:lnTo>
                <a:lnTo>
                  <a:pt x="0" y="0"/>
                </a:lnTo>
                <a:close/>
              </a:path>
            </a:pathLst>
          </a:custGeom>
          <a:blipFill>
            <a:blip r:embed="rId3"/>
            <a:stretch>
              <a:fillRect l="-6112"/>
            </a:stretch>
          </a:blipFill>
        </p:spPr>
      </p:sp>
      <p:sp>
        <p:nvSpPr>
          <p:cNvPr id="4" name="Freeform 4"/>
          <p:cNvSpPr/>
          <p:nvPr/>
        </p:nvSpPr>
        <p:spPr>
          <a:xfrm>
            <a:off x="3798295" y="7135907"/>
            <a:ext cx="348233" cy="348233"/>
          </a:xfrm>
          <a:custGeom>
            <a:avLst/>
            <a:gdLst/>
            <a:ahLst/>
            <a:cxnLst/>
            <a:rect l="l" t="t" r="r" b="b"/>
            <a:pathLst>
              <a:path w="348233" h="348233">
                <a:moveTo>
                  <a:pt x="0" y="0"/>
                </a:moveTo>
                <a:lnTo>
                  <a:pt x="348232" y="0"/>
                </a:lnTo>
                <a:lnTo>
                  <a:pt x="348232" y="348232"/>
                </a:lnTo>
                <a:lnTo>
                  <a:pt x="0" y="34823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5" name="Freeform 5"/>
          <p:cNvSpPr/>
          <p:nvPr/>
        </p:nvSpPr>
        <p:spPr>
          <a:xfrm>
            <a:off x="3798295" y="7741289"/>
            <a:ext cx="348233" cy="348233"/>
          </a:xfrm>
          <a:custGeom>
            <a:avLst/>
            <a:gdLst/>
            <a:ahLst/>
            <a:cxnLst/>
            <a:rect l="l" t="t" r="r" b="b"/>
            <a:pathLst>
              <a:path w="348233" h="348233">
                <a:moveTo>
                  <a:pt x="0" y="0"/>
                </a:moveTo>
                <a:lnTo>
                  <a:pt x="348232" y="0"/>
                </a:lnTo>
                <a:lnTo>
                  <a:pt x="348232" y="348232"/>
                </a:lnTo>
                <a:lnTo>
                  <a:pt x="0" y="348232"/>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a:off x="3798295" y="8954330"/>
            <a:ext cx="348233" cy="348233"/>
          </a:xfrm>
          <a:custGeom>
            <a:avLst/>
            <a:gdLst/>
            <a:ahLst/>
            <a:cxnLst/>
            <a:rect l="l" t="t" r="r" b="b"/>
            <a:pathLst>
              <a:path w="348233" h="348233">
                <a:moveTo>
                  <a:pt x="0" y="0"/>
                </a:moveTo>
                <a:lnTo>
                  <a:pt x="348232" y="0"/>
                </a:lnTo>
                <a:lnTo>
                  <a:pt x="348232" y="348232"/>
                </a:lnTo>
                <a:lnTo>
                  <a:pt x="0" y="348232"/>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7" name="Freeform 7"/>
          <p:cNvSpPr/>
          <p:nvPr/>
        </p:nvSpPr>
        <p:spPr>
          <a:xfrm>
            <a:off x="3798295" y="8348948"/>
            <a:ext cx="348233" cy="348233"/>
          </a:xfrm>
          <a:custGeom>
            <a:avLst/>
            <a:gdLst/>
            <a:ahLst/>
            <a:cxnLst/>
            <a:rect l="l" t="t" r="r" b="b"/>
            <a:pathLst>
              <a:path w="348233" h="348233">
                <a:moveTo>
                  <a:pt x="0" y="0"/>
                </a:moveTo>
                <a:lnTo>
                  <a:pt x="348232" y="0"/>
                </a:lnTo>
                <a:lnTo>
                  <a:pt x="348232" y="348232"/>
                </a:lnTo>
                <a:lnTo>
                  <a:pt x="0" y="348232"/>
                </a:lnTo>
                <a:lnTo>
                  <a:pt x="0" y="0"/>
                </a:lnTo>
                <a:close/>
              </a:path>
            </a:pathLst>
          </a:custGeom>
          <a:blipFill>
            <a:blip r:embed="rId10">
              <a:extLst>
                <a:ext uri="{96DAC541-7B7A-43D3-8B79-37D633B846F1}">
                  <asvg:svgBlip xmlns:asvg="http://schemas.microsoft.com/office/drawing/2016/SVG/main" xmlns="" r:embed="rId11"/>
                </a:ext>
              </a:extLst>
            </a:blip>
            <a:stretch>
              <a:fillRect/>
            </a:stretch>
          </a:blipFill>
        </p:spPr>
      </p:sp>
      <p:sp>
        <p:nvSpPr>
          <p:cNvPr id="8" name="Freeform 8"/>
          <p:cNvSpPr/>
          <p:nvPr/>
        </p:nvSpPr>
        <p:spPr>
          <a:xfrm>
            <a:off x="0" y="895634"/>
            <a:ext cx="2850847" cy="2850847"/>
          </a:xfrm>
          <a:custGeom>
            <a:avLst/>
            <a:gdLst/>
            <a:ahLst/>
            <a:cxnLst/>
            <a:rect l="l" t="t" r="r" b="b"/>
            <a:pathLst>
              <a:path w="2850847" h="2850847">
                <a:moveTo>
                  <a:pt x="0" y="0"/>
                </a:moveTo>
                <a:lnTo>
                  <a:pt x="2850847" y="0"/>
                </a:lnTo>
                <a:lnTo>
                  <a:pt x="2850847" y="2850847"/>
                </a:lnTo>
                <a:lnTo>
                  <a:pt x="0" y="2850847"/>
                </a:lnTo>
                <a:lnTo>
                  <a:pt x="0" y="0"/>
                </a:lnTo>
                <a:close/>
              </a:path>
            </a:pathLst>
          </a:custGeom>
          <a:blipFill>
            <a:blip r:embed="rId12"/>
            <a:stretch>
              <a:fillRect/>
            </a:stretch>
          </a:blipFill>
        </p:spPr>
      </p:sp>
      <p:sp>
        <p:nvSpPr>
          <p:cNvPr id="9" name="TextBox 9"/>
          <p:cNvSpPr txBox="1"/>
          <p:nvPr/>
        </p:nvSpPr>
        <p:spPr>
          <a:xfrm>
            <a:off x="4148631" y="6655777"/>
            <a:ext cx="1964850" cy="242374"/>
          </a:xfrm>
          <a:prstGeom prst="rect">
            <a:avLst/>
          </a:prstGeom>
        </p:spPr>
        <p:txBody>
          <a:bodyPr lIns="0" tIns="0" rIns="0" bIns="0" rtlCol="0" anchor="t">
            <a:spAutoFit/>
          </a:bodyPr>
          <a:lstStyle/>
          <a:p>
            <a:pPr algn="r" rtl="1">
              <a:lnSpc>
                <a:spcPts val="1800"/>
              </a:lnSpc>
            </a:pPr>
            <a:r>
              <a:rPr lang="ar-EG" sz="1800" b="1" dirty="0">
                <a:solidFill>
                  <a:srgbClr val="FFFFFF"/>
                </a:solidFill>
                <a:latin typeface="Bricolage Grotesque Bold"/>
                <a:ea typeface="Bricolage Grotesque Bold"/>
                <a:cs typeface="Roya" panose="00000400000000000000" pitchFamily="2" charset="-78"/>
                <a:sym typeface="Bricolage Grotesque Bold"/>
                <a:rtl/>
              </a:rPr>
              <a:t>راه های ارتباط با ما</a:t>
            </a:r>
          </a:p>
        </p:txBody>
      </p:sp>
      <p:sp>
        <p:nvSpPr>
          <p:cNvPr id="10" name="TextBox 10"/>
          <p:cNvSpPr txBox="1"/>
          <p:nvPr/>
        </p:nvSpPr>
        <p:spPr>
          <a:xfrm>
            <a:off x="5085688" y="905159"/>
            <a:ext cx="1718312" cy="151765"/>
          </a:xfrm>
          <a:prstGeom prst="rect">
            <a:avLst/>
          </a:prstGeom>
        </p:spPr>
        <p:txBody>
          <a:bodyPr lIns="0" tIns="0" rIns="0" bIns="0" rtlCol="0" anchor="t">
            <a:spAutoFit/>
          </a:bodyPr>
          <a:lstStyle/>
          <a:p>
            <a:pPr algn="r">
              <a:lnSpc>
                <a:spcPts val="1100"/>
              </a:lnSpc>
            </a:pPr>
            <a:r>
              <a:rPr lang="en-US" sz="1100">
                <a:solidFill>
                  <a:srgbClr val="FFFFFF"/>
                </a:solidFill>
                <a:latin typeface="Inter"/>
                <a:ea typeface="Inter"/>
                <a:cs typeface="Inter"/>
                <a:sym typeface="Inter"/>
              </a:rPr>
              <a:t>2026</a:t>
            </a:r>
          </a:p>
        </p:txBody>
      </p:sp>
      <p:sp>
        <p:nvSpPr>
          <p:cNvPr id="11" name="TextBox 11"/>
          <p:cNvSpPr txBox="1"/>
          <p:nvPr/>
        </p:nvSpPr>
        <p:spPr>
          <a:xfrm>
            <a:off x="4329314" y="7192321"/>
            <a:ext cx="2550714" cy="504825"/>
          </a:xfrm>
          <a:prstGeom prst="rect">
            <a:avLst/>
          </a:prstGeom>
        </p:spPr>
        <p:txBody>
          <a:bodyPr lIns="0" tIns="0" rIns="0" bIns="0" rtlCol="0" anchor="t">
            <a:spAutoFit/>
          </a:bodyPr>
          <a:lstStyle/>
          <a:p>
            <a:pPr algn="just">
              <a:lnSpc>
                <a:spcPts val="1961"/>
              </a:lnSpc>
            </a:pPr>
            <a:r>
              <a:rPr lang="en-US" sz="1634" dirty="0">
                <a:solidFill>
                  <a:srgbClr val="FFFFFF"/>
                </a:solidFill>
                <a:latin typeface="Inter"/>
                <a:ea typeface="Inter"/>
                <a:cs typeface="Inter"/>
                <a:sym typeface="Inter"/>
              </a:rPr>
              <a:t>77646610/77534612</a:t>
            </a:r>
          </a:p>
          <a:p>
            <a:pPr algn="just">
              <a:lnSpc>
                <a:spcPts val="1961"/>
              </a:lnSpc>
            </a:pPr>
            <a:endParaRPr lang="en-US" sz="1634" dirty="0">
              <a:solidFill>
                <a:srgbClr val="FFFFFF"/>
              </a:solidFill>
              <a:latin typeface="Inter"/>
              <a:ea typeface="Inter"/>
              <a:cs typeface="Inter"/>
              <a:sym typeface="Inter"/>
            </a:endParaRPr>
          </a:p>
        </p:txBody>
      </p:sp>
      <p:sp>
        <p:nvSpPr>
          <p:cNvPr id="12" name="TextBox 12"/>
          <p:cNvSpPr txBox="1"/>
          <p:nvPr/>
        </p:nvSpPr>
        <p:spPr>
          <a:xfrm>
            <a:off x="4351232" y="8418960"/>
            <a:ext cx="2264291" cy="257175"/>
          </a:xfrm>
          <a:prstGeom prst="rect">
            <a:avLst/>
          </a:prstGeom>
        </p:spPr>
        <p:txBody>
          <a:bodyPr lIns="0" tIns="0" rIns="0" bIns="0" rtlCol="0" anchor="t">
            <a:spAutoFit/>
          </a:bodyPr>
          <a:lstStyle/>
          <a:p>
            <a:pPr algn="just">
              <a:lnSpc>
                <a:spcPts val="1961"/>
              </a:lnSpc>
            </a:pPr>
            <a:r>
              <a:rPr lang="en-US" sz="1634" dirty="0">
                <a:solidFill>
                  <a:srgbClr val="FFFFFF"/>
                </a:solidFill>
                <a:latin typeface="Inter"/>
                <a:ea typeface="Inter"/>
                <a:cs typeface="Inter"/>
                <a:sym typeface="Inter"/>
              </a:rPr>
              <a:t>@</a:t>
            </a:r>
            <a:r>
              <a:rPr lang="en-US" sz="1634" dirty="0" err="1">
                <a:solidFill>
                  <a:srgbClr val="FFFFFF"/>
                </a:solidFill>
                <a:latin typeface="Inter"/>
                <a:ea typeface="Inter"/>
                <a:cs typeface="Inter"/>
                <a:sym typeface="Inter"/>
              </a:rPr>
              <a:t>esa</a:t>
            </a:r>
            <a:r>
              <a:rPr lang="en-US" sz="1634" dirty="0">
                <a:solidFill>
                  <a:srgbClr val="FFFFFF"/>
                </a:solidFill>
                <a:latin typeface="Inter"/>
                <a:ea typeface="Inter"/>
                <a:cs typeface="Inter"/>
                <a:sym typeface="Inter"/>
              </a:rPr>
              <a:t>-pump</a:t>
            </a:r>
          </a:p>
        </p:txBody>
      </p:sp>
      <p:sp>
        <p:nvSpPr>
          <p:cNvPr id="13" name="TextBox 13"/>
          <p:cNvSpPr txBox="1"/>
          <p:nvPr/>
        </p:nvSpPr>
        <p:spPr>
          <a:xfrm>
            <a:off x="4351232" y="7853928"/>
            <a:ext cx="2550714" cy="241669"/>
          </a:xfrm>
          <a:prstGeom prst="rect">
            <a:avLst/>
          </a:prstGeom>
        </p:spPr>
        <p:txBody>
          <a:bodyPr lIns="0" tIns="0" rIns="0" bIns="0" rtlCol="0" anchor="t">
            <a:spAutoFit/>
          </a:bodyPr>
          <a:lstStyle/>
          <a:p>
            <a:pPr algn="just">
              <a:lnSpc>
                <a:spcPts val="1961"/>
              </a:lnSpc>
            </a:pPr>
            <a:r>
              <a:rPr lang="en-US" sz="1634" dirty="0" smtClean="0">
                <a:solidFill>
                  <a:srgbClr val="FFFFFF"/>
                </a:solidFill>
                <a:latin typeface="Inter"/>
                <a:ea typeface="Inter"/>
                <a:cs typeface="Inter"/>
                <a:sym typeface="Inter"/>
              </a:rPr>
              <a:t>info@esapump.com</a:t>
            </a:r>
            <a:endParaRPr lang="en-US" sz="1634" dirty="0">
              <a:solidFill>
                <a:srgbClr val="FFFFFF"/>
              </a:solidFill>
              <a:latin typeface="Inter"/>
              <a:ea typeface="Inter"/>
              <a:cs typeface="Inter"/>
              <a:sym typeface="Inter"/>
            </a:endParaRPr>
          </a:p>
        </p:txBody>
      </p:sp>
      <p:sp>
        <p:nvSpPr>
          <p:cNvPr id="14" name="TextBox 14"/>
          <p:cNvSpPr txBox="1"/>
          <p:nvPr/>
        </p:nvSpPr>
        <p:spPr>
          <a:xfrm>
            <a:off x="4305617" y="9030535"/>
            <a:ext cx="2550714" cy="257175"/>
          </a:xfrm>
          <a:prstGeom prst="rect">
            <a:avLst/>
          </a:prstGeom>
        </p:spPr>
        <p:txBody>
          <a:bodyPr lIns="0" tIns="0" rIns="0" bIns="0" rtlCol="0" anchor="t">
            <a:spAutoFit/>
          </a:bodyPr>
          <a:lstStyle/>
          <a:p>
            <a:pPr algn="just">
              <a:lnSpc>
                <a:spcPts val="1961"/>
              </a:lnSpc>
            </a:pPr>
            <a:r>
              <a:rPr lang="en-US" sz="1634" dirty="0">
                <a:solidFill>
                  <a:srgbClr val="FFFFFF"/>
                </a:solidFill>
                <a:latin typeface="Inter"/>
                <a:ea typeface="Inter"/>
                <a:cs typeface="Inter"/>
                <a:sym typeface="Inter"/>
              </a:rPr>
              <a:t>www.esapump.com</a:t>
            </a:r>
          </a:p>
        </p:txBody>
      </p:sp>
      <p:sp>
        <p:nvSpPr>
          <p:cNvPr id="15" name="TextBox 15"/>
          <p:cNvSpPr txBox="1"/>
          <p:nvPr/>
        </p:nvSpPr>
        <p:spPr>
          <a:xfrm>
            <a:off x="1006157" y="4316405"/>
            <a:ext cx="5895788" cy="1698623"/>
          </a:xfrm>
          <a:prstGeom prst="rect">
            <a:avLst/>
          </a:prstGeom>
        </p:spPr>
        <p:txBody>
          <a:bodyPr lIns="0" tIns="0" rIns="0" bIns="0" rtlCol="0" anchor="t">
            <a:spAutoFit/>
          </a:bodyPr>
          <a:lstStyle/>
          <a:p>
            <a:pPr algn="ctr">
              <a:lnSpc>
                <a:spcPts val="6199"/>
              </a:lnSpc>
              <a:spcBef>
                <a:spcPct val="0"/>
              </a:spcBef>
            </a:pPr>
            <a:r>
              <a:rPr lang="en-US" sz="6199" b="1">
                <a:solidFill>
                  <a:srgbClr val="FFFFFF"/>
                </a:solidFill>
                <a:latin typeface="Bricolage Grotesque Bold"/>
                <a:ea typeface="Bricolage Grotesque Bold"/>
                <a:cs typeface="Bricolage Grotesque Bold"/>
                <a:sym typeface="Bricolage Grotesque Bold"/>
              </a:rPr>
              <a:t>E S.A </a:t>
            </a:r>
          </a:p>
          <a:p>
            <a:pPr algn="ctr">
              <a:lnSpc>
                <a:spcPts val="3399"/>
              </a:lnSpc>
              <a:spcBef>
                <a:spcPct val="0"/>
              </a:spcBef>
            </a:pPr>
            <a:r>
              <a:rPr lang="en-US" sz="3399">
                <a:solidFill>
                  <a:srgbClr val="FFFFFF"/>
                </a:solidFill>
                <a:latin typeface="Bricolage Grotesque"/>
                <a:ea typeface="Bricolage Grotesque"/>
                <a:cs typeface="Bricolage Grotesque"/>
                <a:sym typeface="Bricolage Grotesque"/>
              </a:rPr>
              <a:t>(ENTEGHAL SAYAL ALBORZ)</a:t>
            </a:r>
          </a:p>
          <a:p>
            <a:pPr algn="ctr">
              <a:lnSpc>
                <a:spcPts val="3799"/>
              </a:lnSpc>
              <a:spcBef>
                <a:spcPct val="0"/>
              </a:spcBef>
            </a:pPr>
            <a:endParaRPr lang="en-US" sz="3399">
              <a:solidFill>
                <a:srgbClr val="FFFFFF"/>
              </a:solidFill>
              <a:latin typeface="Bricolage Grotesque"/>
              <a:ea typeface="Bricolage Grotesque"/>
              <a:cs typeface="Bricolage Grotesque"/>
              <a:sym typeface="Bricolage Grotesque"/>
            </a:endParaRPr>
          </a:p>
        </p:txBody>
      </p:sp>
      <p:sp>
        <p:nvSpPr>
          <p:cNvPr id="17" name="Rectangle 16"/>
          <p:cNvSpPr/>
          <p:nvPr/>
        </p:nvSpPr>
        <p:spPr>
          <a:xfrm>
            <a:off x="3805253" y="9488289"/>
            <a:ext cx="2410482" cy="830997"/>
          </a:xfrm>
          <a:prstGeom prst="rect">
            <a:avLst/>
          </a:prstGeom>
        </p:spPr>
        <p:txBody>
          <a:bodyPr wrap="square">
            <a:spAutoFit/>
          </a:bodyPr>
          <a:lstStyle/>
          <a:p>
            <a:pPr algn="justLow" rtl="1"/>
            <a:r>
              <a:rPr lang="fa-IR" sz="1200" b="1" dirty="0">
                <a:solidFill>
                  <a:schemeClr val="bg1"/>
                </a:solidFill>
                <a:latin typeface="Vazir" panose="020B0603030804020204" pitchFamily="34" charset="-78"/>
                <a:ea typeface="Calibri" panose="020F0502020204030204" pitchFamily="34" charset="0"/>
                <a:cs typeface="Roya" panose="00000400000000000000" pitchFamily="2" charset="-78"/>
              </a:rPr>
              <a:t>دفتر : </a:t>
            </a:r>
            <a:r>
              <a:rPr lang="fa-IR" sz="1200" dirty="0">
                <a:solidFill>
                  <a:schemeClr val="bg1"/>
                </a:solidFill>
                <a:latin typeface="Vazir" panose="020B0603030804020204" pitchFamily="34" charset="-78"/>
                <a:ea typeface="Calibri" panose="020F0502020204030204" pitchFamily="34" charset="0"/>
                <a:cs typeface="Roya" panose="00000400000000000000" pitchFamily="2" charset="-78"/>
              </a:rPr>
              <a:t>تهران،سه راه طالقانی،کوچه محسنی،پلاک 8،واحد2 </a:t>
            </a:r>
          </a:p>
          <a:p>
            <a:pPr algn="justLow" rtl="1"/>
            <a:r>
              <a:rPr lang="fa-IR" sz="1200" b="1" dirty="0">
                <a:solidFill>
                  <a:schemeClr val="bg1"/>
                </a:solidFill>
                <a:latin typeface="Vazir" panose="020B0603030804020204" pitchFamily="34" charset="-78"/>
                <a:ea typeface="Calibri" panose="020F0502020204030204" pitchFamily="34" charset="0"/>
                <a:cs typeface="Roya" panose="00000400000000000000" pitchFamily="2" charset="-78"/>
              </a:rPr>
              <a:t>کارگاه: </a:t>
            </a:r>
            <a:r>
              <a:rPr lang="fa-IR" sz="1200" dirty="0">
                <a:solidFill>
                  <a:schemeClr val="bg1"/>
                </a:solidFill>
                <a:latin typeface="Vazir" panose="020B0603030804020204" pitchFamily="34" charset="-78"/>
                <a:ea typeface="Calibri" panose="020F0502020204030204" pitchFamily="34" charset="0"/>
                <a:cs typeface="Roya" panose="00000400000000000000" pitchFamily="2" charset="-78"/>
              </a:rPr>
              <a:t>جاده قدیم کرج،چهار راه ایران خودرو،شهرک دانش،خ کرمانی ،پلاک16</a:t>
            </a:r>
          </a:p>
        </p:txBody>
      </p:sp>
      <p:sp>
        <p:nvSpPr>
          <p:cNvPr id="18" name="شكل حر 78">
            <a:extLst>
              <a:ext uri="{FF2B5EF4-FFF2-40B4-BE49-F238E27FC236}">
                <a16:creationId xmlns:a16="http://schemas.microsoft.com/office/drawing/2014/main" id="{17D3810A-6893-703B-2189-8DD445536A54}"/>
              </a:ext>
            </a:extLst>
          </p:cNvPr>
          <p:cNvSpPr>
            <a:spLocks noChangeAspect="1"/>
          </p:cNvSpPr>
          <p:nvPr/>
        </p:nvSpPr>
        <p:spPr>
          <a:xfrm flipH="1">
            <a:off x="6292850" y="9766300"/>
            <a:ext cx="190274" cy="243224"/>
          </a:xfrm>
          <a:custGeom>
            <a:avLst/>
            <a:gdLst>
              <a:gd name="connsiteX0" fmla="*/ 1316986 w 2647950"/>
              <a:gd name="connsiteY0" fmla="*/ 704850 h 3976070"/>
              <a:gd name="connsiteX1" fmla="*/ 776597 w 2647950"/>
              <a:gd name="connsiteY1" fmla="*/ 1245239 h 3976070"/>
              <a:gd name="connsiteX2" fmla="*/ 1316986 w 2647950"/>
              <a:gd name="connsiteY2" fmla="*/ 1785628 h 3976070"/>
              <a:gd name="connsiteX3" fmla="*/ 1857375 w 2647950"/>
              <a:gd name="connsiteY3" fmla="*/ 1245239 h 3976070"/>
              <a:gd name="connsiteX4" fmla="*/ 1316986 w 2647950"/>
              <a:gd name="connsiteY4" fmla="*/ 704850 h 3976070"/>
              <a:gd name="connsiteX5" fmla="*/ 1323975 w 2647950"/>
              <a:gd name="connsiteY5" fmla="*/ 0 h 3976070"/>
              <a:gd name="connsiteX6" fmla="*/ 2647950 w 2647950"/>
              <a:gd name="connsiteY6" fmla="*/ 1323975 h 3976070"/>
              <a:gd name="connsiteX7" fmla="*/ 2421836 w 2647950"/>
              <a:gd name="connsiteY7" fmla="*/ 2064222 h 3976070"/>
              <a:gd name="connsiteX8" fmla="*/ 2358543 w 2647950"/>
              <a:gd name="connsiteY8" fmla="*/ 2148863 h 3976070"/>
              <a:gd name="connsiteX9" fmla="*/ 1334733 w 2647950"/>
              <a:gd name="connsiteY9" fmla="*/ 3976070 h 3976070"/>
              <a:gd name="connsiteX10" fmla="*/ 273757 w 2647950"/>
              <a:gd name="connsiteY10" fmla="*/ 2127934 h 3976070"/>
              <a:gd name="connsiteX11" fmla="*/ 226114 w 2647950"/>
              <a:gd name="connsiteY11" fmla="*/ 2064222 h 3976070"/>
              <a:gd name="connsiteX12" fmla="*/ 0 w 2647950"/>
              <a:gd name="connsiteY12" fmla="*/ 1323975 h 3976070"/>
              <a:gd name="connsiteX13" fmla="*/ 1323975 w 2647950"/>
              <a:gd name="connsiteY13" fmla="*/ 0 h 3976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47950" h="3976070">
                <a:moveTo>
                  <a:pt x="1316986" y="704850"/>
                </a:moveTo>
                <a:cubicBezTo>
                  <a:pt x="1018537" y="704850"/>
                  <a:pt x="776597" y="946790"/>
                  <a:pt x="776597" y="1245239"/>
                </a:cubicBezTo>
                <a:cubicBezTo>
                  <a:pt x="776597" y="1543688"/>
                  <a:pt x="1018537" y="1785628"/>
                  <a:pt x="1316986" y="1785628"/>
                </a:cubicBezTo>
                <a:cubicBezTo>
                  <a:pt x="1615435" y="1785628"/>
                  <a:pt x="1857375" y="1543688"/>
                  <a:pt x="1857375" y="1245239"/>
                </a:cubicBezTo>
                <a:cubicBezTo>
                  <a:pt x="1857375" y="946790"/>
                  <a:pt x="1615435" y="704850"/>
                  <a:pt x="1316986" y="704850"/>
                </a:cubicBezTo>
                <a:close/>
                <a:moveTo>
                  <a:pt x="1323975" y="0"/>
                </a:moveTo>
                <a:cubicBezTo>
                  <a:pt x="2055186" y="0"/>
                  <a:pt x="2647950" y="592764"/>
                  <a:pt x="2647950" y="1323975"/>
                </a:cubicBezTo>
                <a:cubicBezTo>
                  <a:pt x="2647950" y="1598179"/>
                  <a:pt x="2564593" y="1852914"/>
                  <a:pt x="2421836" y="2064222"/>
                </a:cubicBezTo>
                <a:lnTo>
                  <a:pt x="2358543" y="2148863"/>
                </a:lnTo>
                <a:lnTo>
                  <a:pt x="1334733" y="3976070"/>
                </a:lnTo>
                <a:lnTo>
                  <a:pt x="273757" y="2127934"/>
                </a:lnTo>
                <a:lnTo>
                  <a:pt x="226114" y="2064222"/>
                </a:lnTo>
                <a:cubicBezTo>
                  <a:pt x="83358" y="1852914"/>
                  <a:pt x="0" y="1598179"/>
                  <a:pt x="0" y="1323975"/>
                </a:cubicBezTo>
                <a:cubicBezTo>
                  <a:pt x="0" y="592764"/>
                  <a:pt x="592764" y="0"/>
                  <a:pt x="1323975" y="0"/>
                </a:cubicBezTo>
                <a:close/>
              </a:path>
            </a:pathLst>
          </a:custGeom>
          <a:solidFill>
            <a:schemeClr val="tx2">
              <a:lumMod val="75000"/>
            </a:schemeClr>
          </a:solidFill>
          <a:ln w="793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8694" tIns="49347" rIns="98694" bIns="49347" numCol="1" spcCol="0" rtlCol="1"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rtl="1"/>
            <a:endParaRPr lang="fr-MA" sz="1400">
              <a:solidFill>
                <a:schemeClr val="bg1"/>
              </a:solidFill>
              <a:latin typeface="+mj-lt"/>
              <a:cs typeface="Shabnam" panose="020B0603030804020204" pitchFamily="34" charset="-7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967</TotalTime>
  <Words>2038</Words>
  <Application>Microsoft Office PowerPoint</Application>
  <PresentationFormat>Custom</PresentationFormat>
  <Paragraphs>258</Paragraphs>
  <Slides>32</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32</vt:i4>
      </vt:variant>
    </vt:vector>
  </HeadingPairs>
  <TitlesOfParts>
    <vt:vector size="45" baseType="lpstr">
      <vt:lpstr>Roya</vt:lpstr>
      <vt:lpstr>DM Sans</vt:lpstr>
      <vt:lpstr>Bricolage Grotesque</vt:lpstr>
      <vt:lpstr>DM Sans Bold</vt:lpstr>
      <vt:lpstr>Inter Bold</vt:lpstr>
      <vt:lpstr>Shabnam</vt:lpstr>
      <vt:lpstr>Canva Sans</vt:lpstr>
      <vt:lpstr>Calibri</vt:lpstr>
      <vt:lpstr>Arial</vt:lpstr>
      <vt:lpstr>Vazir</vt:lpstr>
      <vt:lpstr>Inter</vt:lpstr>
      <vt:lpstr>Bricolage Grotesque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esa</dc:title>
  <dc:creator>a1</dc:creator>
  <cp:lastModifiedBy>RePack by Diakov</cp:lastModifiedBy>
  <cp:revision>31</cp:revision>
  <dcterms:created xsi:type="dcterms:W3CDTF">2006-08-16T00:00:00Z</dcterms:created>
  <dcterms:modified xsi:type="dcterms:W3CDTF">2026-09-08T08:57:33Z</dcterms:modified>
  <dc:identifier>DAHKZQFPkrA</dc:identifier>
</cp:coreProperties>
</file>